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332" r:id="rId3"/>
    <p:sldId id="333" r:id="rId4"/>
    <p:sldId id="346" r:id="rId5"/>
    <p:sldId id="360" r:id="rId6"/>
    <p:sldId id="361" r:id="rId7"/>
    <p:sldId id="335" r:id="rId8"/>
    <p:sldId id="342" r:id="rId9"/>
    <p:sldId id="362" r:id="rId10"/>
    <p:sldId id="349" r:id="rId11"/>
    <p:sldId id="355" r:id="rId12"/>
    <p:sldId id="351" r:id="rId13"/>
    <p:sldId id="352" r:id="rId14"/>
    <p:sldId id="353" r:id="rId15"/>
    <p:sldId id="354" r:id="rId16"/>
    <p:sldId id="356" r:id="rId17"/>
    <p:sldId id="363" r:id="rId18"/>
    <p:sldId id="295" r:id="rId19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43" userDrawn="1">
          <p15:clr>
            <a:srgbClr val="A4A3A4"/>
          </p15:clr>
        </p15:guide>
        <p15:guide id="3" orient="horz" pos="686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  <p15:guide id="5" orient="horz" pos="3135" userDrawn="1">
          <p15:clr>
            <a:srgbClr val="A4A3A4"/>
          </p15:clr>
        </p15:guide>
        <p15:guide id="6" orient="horz" pos="10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404040"/>
    <a:srgbClr val="D850DC"/>
    <a:srgbClr val="993300"/>
    <a:srgbClr val="D43CD8"/>
    <a:srgbClr val="9F2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5512" autoAdjust="0"/>
  </p:normalViewPr>
  <p:slideViewPr>
    <p:cSldViewPr snapToGrid="0" showGuides="1">
      <p:cViewPr varScale="1">
        <p:scale>
          <a:sx n="78" d="100"/>
          <a:sy n="78" d="100"/>
        </p:scale>
        <p:origin x="90" y="444"/>
      </p:cViewPr>
      <p:guideLst>
        <p:guide orient="horz" pos="2160"/>
        <p:guide pos="3143"/>
        <p:guide orient="horz" pos="686"/>
        <p:guide orient="horz" pos="1253"/>
        <p:guide orient="horz" pos="3135"/>
        <p:guide orient="horz" pos="10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D2580-ADD9-6C4D-A20D-A3A7BA9177D6}" type="datetimeFigureOut">
              <a:rPr kumimoji="1" lang="ko-KR" altLang="en-US" smtClean="0"/>
              <a:t>2020-05-15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83869-9A56-A04A-975D-6E756EE4F3B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80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83869-9A56-A04A-975D-6E756EE4F3B8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2767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83869-9A56-A04A-975D-6E756EE4F3B8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062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83869-9A56-A04A-975D-6E756EE4F3B8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6741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83869-9A56-A04A-975D-6E756EE4F3B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2214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55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368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114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43967" y="229666"/>
            <a:ext cx="9458123" cy="7424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430132" y="972093"/>
            <a:ext cx="9471958" cy="27799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068185" y="6587607"/>
            <a:ext cx="17760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ea typeface="배달의민족 도현" panose="020B0600000101010101" pitchFamily="50" charset="-127"/>
              </a:rPr>
              <a:t>Copyright © 2018 </a:t>
            </a:r>
            <a:r>
              <a:rPr lang="en-US" altLang="ko-KR" sz="700" dirty="0" err="1">
                <a:ea typeface="배달의민족 도현" panose="020B0600000101010101" pitchFamily="50" charset="-127"/>
              </a:rPr>
              <a:t>NextDoor</a:t>
            </a:r>
            <a:r>
              <a:rPr lang="en-US" altLang="ko-KR" sz="700" dirty="0">
                <a:ea typeface="배달의민족 도현" panose="020B0600000101010101" pitchFamily="50" charset="-127"/>
              </a:rPr>
              <a:t> Inc. </a:t>
            </a:r>
            <a:endParaRPr lang="ko-KR" altLang="en-US" sz="700" dirty="0"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579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248F7-54EE-CB43-9D13-3DBFDF2FE346}" type="datetimeFigureOut">
              <a:rPr kumimoji="1" lang="ko-KR" altLang="en-US" smtClean="0"/>
              <a:t>2020-05-15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24842-3E90-F641-B0EF-4638CFC9260B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43967" y="229666"/>
            <a:ext cx="9458123" cy="7424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430132" y="972093"/>
            <a:ext cx="9471958" cy="27799"/>
          </a:xfrm>
          <a:prstGeom prst="rect">
            <a:avLst/>
          </a:prstGeom>
          <a:gradFill>
            <a:gsLst>
              <a:gs pos="100000">
                <a:schemeClr val="accent2">
                  <a:lumMod val="75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4068185" y="6587607"/>
            <a:ext cx="17760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>
                <a:ea typeface="배달의민족 도현" panose="020B0600000101010101" pitchFamily="50" charset="-127"/>
              </a:rPr>
              <a:t>Copyright © 2019 </a:t>
            </a:r>
            <a:r>
              <a:rPr lang="en-US" altLang="ko-KR" sz="700" dirty="0" err="1">
                <a:ea typeface="배달의민족 도현" panose="020B0600000101010101" pitchFamily="50" charset="-127"/>
              </a:rPr>
              <a:t>NextDoor</a:t>
            </a:r>
            <a:r>
              <a:rPr lang="en-US" altLang="ko-KR" sz="700" dirty="0">
                <a:ea typeface="배달의민족 도현" panose="020B0600000101010101" pitchFamily="50" charset="-127"/>
              </a:rPr>
              <a:t> Inc. </a:t>
            </a:r>
            <a:endParaRPr lang="ko-KR" altLang="en-US" sz="700" dirty="0"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18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95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3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322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77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157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3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07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43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7A04-EB9D-4BF6-B087-378C75E4E13D}" type="datetimeFigureOut">
              <a:rPr lang="ko-KR" altLang="en-US" smtClean="0"/>
              <a:t>2020-05-15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251DB-2776-4F09-ACF2-853709FAE2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9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ute-pictures.blogspot.com/2011/08/75-free-stock-images-3d-human-character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cute-pictures.blogspot.com/2011/08/75-free-stock-images-3d-human-character.html" TargetMode="Externa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hyperlink" Target="http://insu-story.tistory.com/26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99" t="34226" r="52286" b="33898"/>
          <a:stretch/>
        </p:blipFill>
        <p:spPr>
          <a:xfrm>
            <a:off x="3490455" y="1821409"/>
            <a:ext cx="3002091" cy="1469558"/>
          </a:xfrm>
          <a:prstGeom prst="rect">
            <a:avLst/>
          </a:prstGeom>
        </p:spPr>
      </p:pic>
      <p:pic>
        <p:nvPicPr>
          <p:cNvPr id="1026" name="Picture 2" descr="drug AIì ëí ì´ë¯¸ì§ ê²ìê²°ê³¼">
            <a:extLst>
              <a:ext uri="{FF2B5EF4-FFF2-40B4-BE49-F238E27FC236}">
                <a16:creationId xmlns:a16="http://schemas.microsoft.com/office/drawing/2014/main" id="{AC66A970-D35A-4677-846C-D12659975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000500"/>
            <a:ext cx="9906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76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화살표: 오각형 33">
            <a:extLst>
              <a:ext uri="{FF2B5EF4-FFF2-40B4-BE49-F238E27FC236}">
                <a16:creationId xmlns:a16="http://schemas.microsoft.com/office/drawing/2014/main" id="{AAF9B65C-3641-4C95-A8DB-C384868E54DC}"/>
              </a:ext>
            </a:extLst>
          </p:cNvPr>
          <p:cNvSpPr/>
          <p:nvPr/>
        </p:nvSpPr>
        <p:spPr>
          <a:xfrm rot="5400000">
            <a:off x="1733812" y="2201955"/>
            <a:ext cx="1498684" cy="1093404"/>
          </a:xfrm>
          <a:prstGeom prst="homePlate">
            <a:avLst>
              <a:gd name="adj" fmla="val 24018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200" dirty="0"/>
              <a:t>인공지능기반 </a:t>
            </a:r>
            <a:r>
              <a:rPr lang="en-US" altLang="ko-KR" sz="1200" dirty="0" err="1"/>
              <a:t>MicroArray</a:t>
            </a:r>
            <a:r>
              <a:rPr lang="en-US" altLang="ko-KR" sz="1200" dirty="0"/>
              <a:t> </a:t>
            </a:r>
          </a:p>
          <a:p>
            <a:pPr algn="ctr"/>
            <a:r>
              <a:rPr lang="ko-KR" altLang="en-US" sz="1200" dirty="0"/>
              <a:t>분석 플랫폼</a:t>
            </a:r>
            <a:endParaRPr lang="en-US" altLang="ko-KR" sz="1200" dirty="0"/>
          </a:p>
          <a:p>
            <a:pPr algn="ctr"/>
            <a:r>
              <a:rPr lang="ko-KR" altLang="en-US" sz="1200" dirty="0"/>
              <a:t>개발</a:t>
            </a:r>
          </a:p>
        </p:txBody>
      </p:sp>
      <p:sp>
        <p:nvSpPr>
          <p:cNvPr id="35" name="화살표: 오각형 34">
            <a:extLst>
              <a:ext uri="{FF2B5EF4-FFF2-40B4-BE49-F238E27FC236}">
                <a16:creationId xmlns:a16="http://schemas.microsoft.com/office/drawing/2014/main" id="{ABA2F12E-2DF4-4756-B8A9-6ED51374A42B}"/>
              </a:ext>
            </a:extLst>
          </p:cNvPr>
          <p:cNvSpPr/>
          <p:nvPr/>
        </p:nvSpPr>
        <p:spPr>
          <a:xfrm rot="5400000">
            <a:off x="2882695" y="2201955"/>
            <a:ext cx="1498684" cy="1093404"/>
          </a:xfrm>
          <a:prstGeom prst="homePlate">
            <a:avLst>
              <a:gd name="adj" fmla="val 24018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ko-KR" altLang="en-US" sz="1200" dirty="0"/>
              <a:t>흉부 </a:t>
            </a:r>
            <a:r>
              <a:rPr lang="en-US" altLang="ko-KR" sz="1200" dirty="0"/>
              <a:t>X-Ray </a:t>
            </a:r>
          </a:p>
          <a:p>
            <a:pPr algn="ctr"/>
            <a:r>
              <a:rPr lang="ko-KR" altLang="en-US" sz="1200" dirty="0"/>
              <a:t>분석을 통한</a:t>
            </a:r>
            <a:endParaRPr lang="en-US" altLang="ko-KR" sz="1200" dirty="0"/>
          </a:p>
          <a:p>
            <a:pPr algn="ctr"/>
            <a:r>
              <a:rPr lang="ko-KR" altLang="en-US" sz="1200" dirty="0"/>
              <a:t>폐결핵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스크리닝</a:t>
            </a:r>
            <a:endParaRPr lang="en-US" altLang="ko-KR" sz="1200" dirty="0"/>
          </a:p>
          <a:p>
            <a:pPr algn="ctr"/>
            <a:r>
              <a:rPr lang="ko-KR" altLang="en-US" sz="1200" dirty="0"/>
              <a:t>솔루션 개발</a:t>
            </a:r>
          </a:p>
        </p:txBody>
      </p:sp>
      <p:sp>
        <p:nvSpPr>
          <p:cNvPr id="36" name="화살표: 오각형 35">
            <a:extLst>
              <a:ext uri="{FF2B5EF4-FFF2-40B4-BE49-F238E27FC236}">
                <a16:creationId xmlns:a16="http://schemas.microsoft.com/office/drawing/2014/main" id="{A599EB79-1E92-485D-8786-F33E6E79AA86}"/>
              </a:ext>
            </a:extLst>
          </p:cNvPr>
          <p:cNvSpPr/>
          <p:nvPr/>
        </p:nvSpPr>
        <p:spPr>
          <a:xfrm rot="5400000">
            <a:off x="4036941" y="2201955"/>
            <a:ext cx="1498684" cy="1093404"/>
          </a:xfrm>
          <a:prstGeom prst="homePlate">
            <a:avLst>
              <a:gd name="adj" fmla="val 24018"/>
            </a:avLst>
          </a:prstGeom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200" dirty="0"/>
              <a:t>….</a:t>
            </a:r>
            <a:endParaRPr lang="ko-KR" altLang="en-US" sz="1200" dirty="0"/>
          </a:p>
        </p:txBody>
      </p:sp>
      <p:sp>
        <p:nvSpPr>
          <p:cNvPr id="31" name="화살표: 오각형 30">
            <a:extLst>
              <a:ext uri="{FF2B5EF4-FFF2-40B4-BE49-F238E27FC236}">
                <a16:creationId xmlns:a16="http://schemas.microsoft.com/office/drawing/2014/main" id="{A7326723-5A20-490A-8999-3044251188F6}"/>
              </a:ext>
            </a:extLst>
          </p:cNvPr>
          <p:cNvSpPr/>
          <p:nvPr/>
        </p:nvSpPr>
        <p:spPr>
          <a:xfrm rot="5400000">
            <a:off x="4097782" y="2281079"/>
            <a:ext cx="1498684" cy="1093404"/>
          </a:xfrm>
          <a:prstGeom prst="homePlate">
            <a:avLst>
              <a:gd name="adj" fmla="val 24018"/>
            </a:avLst>
          </a:prstGeom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200" dirty="0"/>
              <a:t>….</a:t>
            </a:r>
            <a:endParaRPr lang="ko-KR" altLang="en-US" sz="1200" dirty="0"/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11AA35F6-C4FC-4792-9A39-715EA10DD175}"/>
              </a:ext>
            </a:extLst>
          </p:cNvPr>
          <p:cNvSpPr/>
          <p:nvPr/>
        </p:nvSpPr>
        <p:spPr>
          <a:xfrm rot="5400000">
            <a:off x="4164406" y="2367082"/>
            <a:ext cx="1498684" cy="1093404"/>
          </a:xfrm>
          <a:prstGeom prst="homePlate">
            <a:avLst>
              <a:gd name="adj" fmla="val 24018"/>
            </a:avLst>
          </a:prstGeom>
          <a:ln w="19050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ko-KR" sz="1200" dirty="0"/>
              <a:t>….</a:t>
            </a:r>
            <a:endParaRPr lang="ko-KR" altLang="en-US" sz="1200" dirty="0"/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/>
              <a:t>3.  </a:t>
            </a:r>
            <a:r>
              <a:rPr lang="ko-KR" altLang="en-US" b="1" dirty="0"/>
              <a:t>사업 아이템 소개 </a:t>
            </a:r>
            <a:r>
              <a:rPr lang="en-US" altLang="ko-KR" b="1" dirty="0"/>
              <a:t>– </a:t>
            </a:r>
            <a:r>
              <a:rPr lang="ko-KR" altLang="en-US" b="1" dirty="0"/>
              <a:t>수익모델</a:t>
            </a:r>
            <a:r>
              <a:rPr lang="en-US" altLang="ko-KR" b="1" dirty="0"/>
              <a:t> </a:t>
            </a:r>
            <a:endParaRPr lang="ko-KR" altLang="en-US" b="1" dirty="0">
              <a:latin typeface="+mn-lt"/>
            </a:endParaRPr>
          </a:p>
        </p:txBody>
      </p:sp>
      <p:sp>
        <p:nvSpPr>
          <p:cNvPr id="4" name="텍스트 상자 3"/>
          <p:cNvSpPr txBox="1">
            <a:spLocks noChangeAspect="1"/>
          </p:cNvSpPr>
          <p:nvPr/>
        </p:nvSpPr>
        <p:spPr>
          <a:xfrm>
            <a:off x="443966" y="1102236"/>
            <a:ext cx="9333079" cy="52322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넥스트도어는 의료기반 인공지능 서비스를 개발하고 제공하여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License-out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하는 비즈니스 모델을 통하여 지속적인 수익을 창출합니다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또한 이러한 서비스를 통하여 생성된 데이터를 기반으로 정밀의약 개발 플랫폼을 고도화합니다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6" name="AutoShape 103">
            <a:extLst>
              <a:ext uri="{FF2B5EF4-FFF2-40B4-BE49-F238E27FC236}">
                <a16:creationId xmlns:a16="http://schemas.microsoft.com/office/drawing/2014/main" id="{36E8D8DF-C06A-42C1-BC7C-C4AC02FFC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39" y="3957672"/>
            <a:ext cx="1540098" cy="1331079"/>
          </a:xfrm>
          <a:prstGeom prst="homePlate">
            <a:avLst>
              <a:gd name="adj" fmla="val 25003"/>
            </a:avLst>
          </a:prstGeom>
          <a:gradFill rotWithShape="1">
            <a:gsLst>
              <a:gs pos="0">
                <a:srgbClr val="E5ECF3"/>
              </a:gs>
              <a:gs pos="100000">
                <a:srgbClr val="D5E0EB"/>
              </a:gs>
            </a:gsLst>
            <a:lin ang="5400000" scaled="1"/>
          </a:gra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72000" tIns="36000" rIns="0" bIns="0" anchor="ctr"/>
          <a:lstStyle/>
          <a:p>
            <a:pPr algn="ctr" latinLnBrk="0"/>
            <a:r>
              <a:rPr lang="en-US" altLang="ko-KR" sz="1600" b="1" dirty="0"/>
              <a:t>Drug</a:t>
            </a:r>
          </a:p>
          <a:p>
            <a:pPr algn="ctr" latinLnBrk="0"/>
            <a:endParaRPr lang="en-US" altLang="ko-KR" sz="1600" b="1" dirty="0"/>
          </a:p>
          <a:p>
            <a:pPr algn="ctr" latinLnBrk="0"/>
            <a:endParaRPr lang="en-US" altLang="ko-KR" sz="1600" b="1" dirty="0">
              <a:solidFill>
                <a:srgbClr val="002850"/>
              </a:solidFill>
              <a:cs typeface="Arial" pitchFamily="34" charset="0"/>
            </a:endParaRPr>
          </a:p>
          <a:p>
            <a:pPr algn="ctr" latinLnBrk="0"/>
            <a:r>
              <a:rPr lang="en-US" altLang="ko-KR" sz="1600" b="1" dirty="0">
                <a:solidFill>
                  <a:srgbClr val="002850"/>
                </a:solidFill>
                <a:cs typeface="Arial" pitchFamily="34" charset="0"/>
              </a:rPr>
              <a:t>Disease</a:t>
            </a:r>
            <a:endParaRPr lang="en-US" altLang="ko-KR" sz="1400" b="1" dirty="0">
              <a:solidFill>
                <a:srgbClr val="002850"/>
              </a:solidFill>
              <a:cs typeface="Arial" pitchFamily="34" charset="0"/>
            </a:endParaRPr>
          </a:p>
        </p:txBody>
      </p:sp>
      <p:sp>
        <p:nvSpPr>
          <p:cNvPr id="8" name="AutoShape 105">
            <a:extLst>
              <a:ext uri="{FF2B5EF4-FFF2-40B4-BE49-F238E27FC236}">
                <a16:creationId xmlns:a16="http://schemas.microsoft.com/office/drawing/2014/main" id="{269CC64C-9005-408A-A3C0-1708A0DC00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9142" y="3957672"/>
            <a:ext cx="3898159" cy="1331079"/>
          </a:xfrm>
          <a:prstGeom prst="chevron">
            <a:avLst>
              <a:gd name="adj" fmla="val 25891"/>
            </a:avLst>
          </a:prstGeom>
          <a:gradFill rotWithShape="1">
            <a:gsLst>
              <a:gs pos="0">
                <a:srgbClr val="8EAECC"/>
              </a:gs>
              <a:gs pos="100000">
                <a:srgbClr val="7199BD"/>
              </a:gs>
            </a:gsLst>
            <a:lin ang="5400000" scaled="1"/>
          </a:gradFill>
          <a:ln w="285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72000" tIns="36000" rIns="0" bIns="0" anchor="ctr"/>
          <a:lstStyle/>
          <a:p>
            <a:pPr algn="ctr" latinLnBrk="0"/>
            <a:r>
              <a:rPr lang="en-US" altLang="ko-KR" sz="1600" b="1" dirty="0">
                <a:solidFill>
                  <a:srgbClr val="002850"/>
                </a:solidFill>
                <a:cs typeface="Arial" pitchFamily="34" charset="0"/>
              </a:rPr>
              <a:t>AI</a:t>
            </a:r>
          </a:p>
          <a:p>
            <a:pPr algn="ctr" latinLnBrk="0"/>
            <a:r>
              <a:rPr lang="en-US" altLang="ko-KR" sz="1600" b="1" dirty="0">
                <a:solidFill>
                  <a:srgbClr val="002850"/>
                </a:solidFill>
                <a:cs typeface="Arial" pitchFamily="34" charset="0"/>
              </a:rPr>
              <a:t>(Disease Analysis </a:t>
            </a:r>
          </a:p>
          <a:p>
            <a:pPr algn="ctr" latinLnBrk="0"/>
            <a:r>
              <a:rPr lang="en-US" altLang="ko-KR" sz="1600" b="1" dirty="0">
                <a:solidFill>
                  <a:srgbClr val="002850"/>
                </a:solidFill>
                <a:cs typeface="Arial" pitchFamily="34" charset="0"/>
              </a:rPr>
              <a:t>Based Race-Characteristic)</a:t>
            </a:r>
          </a:p>
        </p:txBody>
      </p:sp>
      <p:sp>
        <p:nvSpPr>
          <p:cNvPr id="9" name="AutoShape 106">
            <a:extLst>
              <a:ext uri="{FF2B5EF4-FFF2-40B4-BE49-F238E27FC236}">
                <a16:creationId xmlns:a16="http://schemas.microsoft.com/office/drawing/2014/main" id="{FF98A94B-83F2-4F9F-9172-45980ED8B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109" y="3957672"/>
            <a:ext cx="2965759" cy="1331079"/>
          </a:xfrm>
          <a:prstGeom prst="chevron">
            <a:avLst>
              <a:gd name="adj" fmla="val 25891"/>
            </a:avLst>
          </a:prstGeom>
          <a:gradFill rotWithShape="1">
            <a:gsLst>
              <a:gs pos="0">
                <a:srgbClr val="49759D"/>
              </a:gs>
              <a:gs pos="100000">
                <a:srgbClr val="436D93"/>
              </a:gs>
            </a:gsLst>
            <a:lin ang="5400000" scaled="1"/>
          </a:gradFill>
          <a:ln w="28575" algn="ctr">
            <a:solidFill>
              <a:srgbClr val="FFFFFF"/>
            </a:solidFill>
            <a:miter lim="800000"/>
            <a:headEnd/>
            <a:tailEnd/>
          </a:ln>
          <a:effectLst/>
        </p:spPr>
        <p:txBody>
          <a:bodyPr wrap="none" lIns="72000" tIns="36000" rIns="0" bIns="0" anchor="ctr"/>
          <a:lstStyle/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New Indication</a:t>
            </a:r>
          </a:p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or Repositioning</a:t>
            </a:r>
          </a:p>
          <a:p>
            <a:pPr algn="ctr" latinLnBrk="0"/>
            <a:endParaRPr lang="en-US" altLang="ko-KR" sz="1600" b="1" dirty="0">
              <a:solidFill>
                <a:schemeClr val="bg1"/>
              </a:solidFill>
              <a:cs typeface="Arial" pitchFamily="34" charset="0"/>
            </a:endParaRPr>
          </a:p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New Drug</a:t>
            </a:r>
          </a:p>
          <a:p>
            <a:pPr algn="ctr" latinLnBrk="0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or Repositioning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41A0E7-E8F3-4EDD-9A9D-BF113EA81188}"/>
              </a:ext>
            </a:extLst>
          </p:cNvPr>
          <p:cNvSpPr/>
          <p:nvPr/>
        </p:nvSpPr>
        <p:spPr>
          <a:xfrm flipV="1">
            <a:off x="5717302" y="4569516"/>
            <a:ext cx="2281479" cy="107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D4601-B1BC-41F8-8F6B-3F70995F225B}"/>
              </a:ext>
            </a:extLst>
          </p:cNvPr>
          <p:cNvSpPr/>
          <p:nvPr/>
        </p:nvSpPr>
        <p:spPr>
          <a:xfrm flipV="1">
            <a:off x="443966" y="4569516"/>
            <a:ext cx="1651247" cy="1073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1" descr="13-15.png">
            <a:extLst>
              <a:ext uri="{FF2B5EF4-FFF2-40B4-BE49-F238E27FC236}">
                <a16:creationId xmlns:a16="http://schemas.microsoft.com/office/drawing/2014/main" id="{1B634181-318C-464A-8E81-75F19976B91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1242" y="3523584"/>
            <a:ext cx="852073" cy="55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E422E-F708-40F1-AE83-9A5146BC7D61}"/>
              </a:ext>
            </a:extLst>
          </p:cNvPr>
          <p:cNvSpPr txBox="1"/>
          <p:nvPr/>
        </p:nvSpPr>
        <p:spPr>
          <a:xfrm>
            <a:off x="8480039" y="4077983"/>
            <a:ext cx="1363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/>
              <a:t>제약사</a:t>
            </a:r>
          </a:p>
        </p:txBody>
      </p:sp>
      <p:grpSp>
        <p:nvGrpSpPr>
          <p:cNvPr id="13" name="Group 68">
            <a:extLst>
              <a:ext uri="{FF2B5EF4-FFF2-40B4-BE49-F238E27FC236}">
                <a16:creationId xmlns:a16="http://schemas.microsoft.com/office/drawing/2014/main" id="{572BFE58-1702-4A17-82DB-AFBCC223930B}"/>
              </a:ext>
            </a:extLst>
          </p:cNvPr>
          <p:cNvGrpSpPr>
            <a:grpSpLocks/>
          </p:cNvGrpSpPr>
          <p:nvPr/>
        </p:nvGrpSpPr>
        <p:grpSpPr bwMode="auto">
          <a:xfrm>
            <a:off x="1993836" y="3357938"/>
            <a:ext cx="982264" cy="818097"/>
            <a:chOff x="3356" y="3737"/>
            <a:chExt cx="429" cy="371"/>
          </a:xfrm>
        </p:grpSpPr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230B340D-6A36-46A8-AB8E-203B71981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" y="3846"/>
              <a:ext cx="347" cy="262"/>
            </a:xfrm>
            <a:custGeom>
              <a:avLst/>
              <a:gdLst/>
              <a:ahLst/>
              <a:cxnLst>
                <a:cxn ang="0">
                  <a:pos x="15" y="104"/>
                </a:cxn>
                <a:cxn ang="0">
                  <a:pos x="75" y="129"/>
                </a:cxn>
                <a:cxn ang="0">
                  <a:pos x="160" y="44"/>
                </a:cxn>
                <a:cxn ang="0">
                  <a:pos x="143" y="44"/>
                </a:cxn>
                <a:cxn ang="0">
                  <a:pos x="170" y="2"/>
                </a:cxn>
                <a:cxn ang="0">
                  <a:pos x="198" y="44"/>
                </a:cxn>
                <a:cxn ang="0">
                  <a:pos x="181" y="44"/>
                </a:cxn>
                <a:cxn ang="0">
                  <a:pos x="75" y="150"/>
                </a:cxn>
                <a:cxn ang="0">
                  <a:pos x="0" y="119"/>
                </a:cxn>
                <a:cxn ang="0">
                  <a:pos x="15" y="104"/>
                </a:cxn>
              </a:cxnLst>
              <a:rect l="0" t="0" r="r" b="b"/>
              <a:pathLst>
                <a:path w="198" h="150">
                  <a:moveTo>
                    <a:pt x="15" y="104"/>
                  </a:moveTo>
                  <a:cubicBezTo>
                    <a:pt x="31" y="119"/>
                    <a:pt x="52" y="129"/>
                    <a:pt x="75" y="129"/>
                  </a:cubicBezTo>
                  <a:cubicBezTo>
                    <a:pt x="122" y="129"/>
                    <a:pt x="160" y="91"/>
                    <a:pt x="160" y="44"/>
                  </a:cubicBezTo>
                  <a:cubicBezTo>
                    <a:pt x="160" y="44"/>
                    <a:pt x="143" y="44"/>
                    <a:pt x="143" y="44"/>
                  </a:cubicBezTo>
                  <a:cubicBezTo>
                    <a:pt x="143" y="44"/>
                    <a:pt x="170" y="3"/>
                    <a:pt x="170" y="2"/>
                  </a:cubicBezTo>
                  <a:cubicBezTo>
                    <a:pt x="170" y="0"/>
                    <a:pt x="198" y="44"/>
                    <a:pt x="198" y="44"/>
                  </a:cubicBezTo>
                  <a:cubicBezTo>
                    <a:pt x="198" y="44"/>
                    <a:pt x="181" y="44"/>
                    <a:pt x="181" y="44"/>
                  </a:cubicBezTo>
                  <a:cubicBezTo>
                    <a:pt x="181" y="103"/>
                    <a:pt x="134" y="150"/>
                    <a:pt x="75" y="150"/>
                  </a:cubicBezTo>
                  <a:cubicBezTo>
                    <a:pt x="46" y="150"/>
                    <a:pt x="20" y="138"/>
                    <a:pt x="0" y="119"/>
                  </a:cubicBezTo>
                  <a:lnTo>
                    <a:pt x="15" y="104"/>
                  </a:lnTo>
                  <a:close/>
                </a:path>
              </a:pathLst>
            </a:custGeom>
            <a:gradFill rotWithShape="1">
              <a:gsLst>
                <a:gs pos="0">
                  <a:srgbClr val="49759D"/>
                </a:gs>
                <a:gs pos="100000">
                  <a:srgbClr val="436D93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C146F2AE-5649-49B6-B8A0-B39913D91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" y="3737"/>
              <a:ext cx="345" cy="263"/>
            </a:xfrm>
            <a:custGeom>
              <a:avLst/>
              <a:gdLst/>
              <a:ahLst/>
              <a:cxnLst>
                <a:cxn ang="0">
                  <a:pos x="182" y="46"/>
                </a:cxn>
                <a:cxn ang="0">
                  <a:pos x="122" y="22"/>
                </a:cxn>
                <a:cxn ang="0">
                  <a:pos x="38" y="106"/>
                </a:cxn>
                <a:cxn ang="0">
                  <a:pos x="55" y="106"/>
                </a:cxn>
                <a:cxn ang="0">
                  <a:pos x="28" y="149"/>
                </a:cxn>
                <a:cxn ang="0">
                  <a:pos x="0" y="106"/>
                </a:cxn>
                <a:cxn ang="0">
                  <a:pos x="16" y="106"/>
                </a:cxn>
                <a:cxn ang="0">
                  <a:pos x="122" y="0"/>
                </a:cxn>
                <a:cxn ang="0">
                  <a:pos x="197" y="31"/>
                </a:cxn>
                <a:cxn ang="0">
                  <a:pos x="182" y="46"/>
                </a:cxn>
              </a:cxnLst>
              <a:rect l="0" t="0" r="r" b="b"/>
              <a:pathLst>
                <a:path w="197" h="150">
                  <a:moveTo>
                    <a:pt x="182" y="46"/>
                  </a:moveTo>
                  <a:cubicBezTo>
                    <a:pt x="167" y="31"/>
                    <a:pt x="146" y="22"/>
                    <a:pt x="122" y="22"/>
                  </a:cubicBezTo>
                  <a:cubicBezTo>
                    <a:pt x="76" y="22"/>
                    <a:pt x="38" y="60"/>
                    <a:pt x="38" y="106"/>
                  </a:cubicBezTo>
                  <a:cubicBezTo>
                    <a:pt x="38" y="106"/>
                    <a:pt x="55" y="106"/>
                    <a:pt x="55" y="106"/>
                  </a:cubicBezTo>
                  <a:cubicBezTo>
                    <a:pt x="55" y="106"/>
                    <a:pt x="28" y="147"/>
                    <a:pt x="28" y="149"/>
                  </a:cubicBezTo>
                  <a:cubicBezTo>
                    <a:pt x="28" y="150"/>
                    <a:pt x="0" y="106"/>
                    <a:pt x="0" y="106"/>
                  </a:cubicBezTo>
                  <a:cubicBezTo>
                    <a:pt x="0" y="106"/>
                    <a:pt x="17" y="106"/>
                    <a:pt x="16" y="106"/>
                  </a:cubicBezTo>
                  <a:cubicBezTo>
                    <a:pt x="16" y="48"/>
                    <a:pt x="64" y="0"/>
                    <a:pt x="122" y="0"/>
                  </a:cubicBezTo>
                  <a:cubicBezTo>
                    <a:pt x="152" y="0"/>
                    <a:pt x="178" y="12"/>
                    <a:pt x="197" y="31"/>
                  </a:cubicBezTo>
                  <a:lnTo>
                    <a:pt x="182" y="46"/>
                  </a:lnTo>
                  <a:close/>
                </a:path>
              </a:pathLst>
            </a:cu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</p:grpSp>
      <p:grpSp>
        <p:nvGrpSpPr>
          <p:cNvPr id="16" name="Group 68">
            <a:extLst>
              <a:ext uri="{FF2B5EF4-FFF2-40B4-BE49-F238E27FC236}">
                <a16:creationId xmlns:a16="http://schemas.microsoft.com/office/drawing/2014/main" id="{FFEF80A3-F2E7-446E-A135-EB7E1B05B69B}"/>
              </a:ext>
            </a:extLst>
          </p:cNvPr>
          <p:cNvGrpSpPr>
            <a:grpSpLocks/>
          </p:cNvGrpSpPr>
          <p:nvPr/>
        </p:nvGrpSpPr>
        <p:grpSpPr bwMode="auto">
          <a:xfrm>
            <a:off x="3096147" y="3357938"/>
            <a:ext cx="982264" cy="818097"/>
            <a:chOff x="3356" y="3737"/>
            <a:chExt cx="429" cy="371"/>
          </a:xfrm>
        </p:grpSpPr>
        <p:sp>
          <p:nvSpPr>
            <p:cNvPr id="17" name="Freeform 48">
              <a:extLst>
                <a:ext uri="{FF2B5EF4-FFF2-40B4-BE49-F238E27FC236}">
                  <a16:creationId xmlns:a16="http://schemas.microsoft.com/office/drawing/2014/main" id="{CC6C9A95-C767-4E2C-968D-369C28DE4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" y="3846"/>
              <a:ext cx="347" cy="262"/>
            </a:xfrm>
            <a:custGeom>
              <a:avLst/>
              <a:gdLst/>
              <a:ahLst/>
              <a:cxnLst>
                <a:cxn ang="0">
                  <a:pos x="15" y="104"/>
                </a:cxn>
                <a:cxn ang="0">
                  <a:pos x="75" y="129"/>
                </a:cxn>
                <a:cxn ang="0">
                  <a:pos x="160" y="44"/>
                </a:cxn>
                <a:cxn ang="0">
                  <a:pos x="143" y="44"/>
                </a:cxn>
                <a:cxn ang="0">
                  <a:pos x="170" y="2"/>
                </a:cxn>
                <a:cxn ang="0">
                  <a:pos x="198" y="44"/>
                </a:cxn>
                <a:cxn ang="0">
                  <a:pos x="181" y="44"/>
                </a:cxn>
                <a:cxn ang="0">
                  <a:pos x="75" y="150"/>
                </a:cxn>
                <a:cxn ang="0">
                  <a:pos x="0" y="119"/>
                </a:cxn>
                <a:cxn ang="0">
                  <a:pos x="15" y="104"/>
                </a:cxn>
              </a:cxnLst>
              <a:rect l="0" t="0" r="r" b="b"/>
              <a:pathLst>
                <a:path w="198" h="150">
                  <a:moveTo>
                    <a:pt x="15" y="104"/>
                  </a:moveTo>
                  <a:cubicBezTo>
                    <a:pt x="31" y="119"/>
                    <a:pt x="52" y="129"/>
                    <a:pt x="75" y="129"/>
                  </a:cubicBezTo>
                  <a:cubicBezTo>
                    <a:pt x="122" y="129"/>
                    <a:pt x="160" y="91"/>
                    <a:pt x="160" y="44"/>
                  </a:cubicBezTo>
                  <a:cubicBezTo>
                    <a:pt x="160" y="44"/>
                    <a:pt x="143" y="44"/>
                    <a:pt x="143" y="44"/>
                  </a:cubicBezTo>
                  <a:cubicBezTo>
                    <a:pt x="143" y="44"/>
                    <a:pt x="170" y="3"/>
                    <a:pt x="170" y="2"/>
                  </a:cubicBezTo>
                  <a:cubicBezTo>
                    <a:pt x="170" y="0"/>
                    <a:pt x="198" y="44"/>
                    <a:pt x="198" y="44"/>
                  </a:cubicBezTo>
                  <a:cubicBezTo>
                    <a:pt x="198" y="44"/>
                    <a:pt x="181" y="44"/>
                    <a:pt x="181" y="44"/>
                  </a:cubicBezTo>
                  <a:cubicBezTo>
                    <a:pt x="181" y="103"/>
                    <a:pt x="134" y="150"/>
                    <a:pt x="75" y="150"/>
                  </a:cubicBezTo>
                  <a:cubicBezTo>
                    <a:pt x="46" y="150"/>
                    <a:pt x="20" y="138"/>
                    <a:pt x="0" y="119"/>
                  </a:cubicBezTo>
                  <a:lnTo>
                    <a:pt x="15" y="104"/>
                  </a:lnTo>
                  <a:close/>
                </a:path>
              </a:pathLst>
            </a:custGeom>
            <a:gradFill rotWithShape="1">
              <a:gsLst>
                <a:gs pos="0">
                  <a:srgbClr val="49759D"/>
                </a:gs>
                <a:gs pos="100000">
                  <a:srgbClr val="436D93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  <p:sp>
          <p:nvSpPr>
            <p:cNvPr id="18" name="Freeform 49">
              <a:extLst>
                <a:ext uri="{FF2B5EF4-FFF2-40B4-BE49-F238E27FC236}">
                  <a16:creationId xmlns:a16="http://schemas.microsoft.com/office/drawing/2014/main" id="{29052959-D2A6-4A49-A3F7-6DF7CA8A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" y="3737"/>
              <a:ext cx="345" cy="263"/>
            </a:xfrm>
            <a:custGeom>
              <a:avLst/>
              <a:gdLst/>
              <a:ahLst/>
              <a:cxnLst>
                <a:cxn ang="0">
                  <a:pos x="182" y="46"/>
                </a:cxn>
                <a:cxn ang="0">
                  <a:pos x="122" y="22"/>
                </a:cxn>
                <a:cxn ang="0">
                  <a:pos x="38" y="106"/>
                </a:cxn>
                <a:cxn ang="0">
                  <a:pos x="55" y="106"/>
                </a:cxn>
                <a:cxn ang="0">
                  <a:pos x="28" y="149"/>
                </a:cxn>
                <a:cxn ang="0">
                  <a:pos x="0" y="106"/>
                </a:cxn>
                <a:cxn ang="0">
                  <a:pos x="16" y="106"/>
                </a:cxn>
                <a:cxn ang="0">
                  <a:pos x="122" y="0"/>
                </a:cxn>
                <a:cxn ang="0">
                  <a:pos x="197" y="31"/>
                </a:cxn>
                <a:cxn ang="0">
                  <a:pos x="182" y="46"/>
                </a:cxn>
              </a:cxnLst>
              <a:rect l="0" t="0" r="r" b="b"/>
              <a:pathLst>
                <a:path w="197" h="150">
                  <a:moveTo>
                    <a:pt x="182" y="46"/>
                  </a:moveTo>
                  <a:cubicBezTo>
                    <a:pt x="167" y="31"/>
                    <a:pt x="146" y="22"/>
                    <a:pt x="122" y="22"/>
                  </a:cubicBezTo>
                  <a:cubicBezTo>
                    <a:pt x="76" y="22"/>
                    <a:pt x="38" y="60"/>
                    <a:pt x="38" y="106"/>
                  </a:cubicBezTo>
                  <a:cubicBezTo>
                    <a:pt x="38" y="106"/>
                    <a:pt x="55" y="106"/>
                    <a:pt x="55" y="106"/>
                  </a:cubicBezTo>
                  <a:cubicBezTo>
                    <a:pt x="55" y="106"/>
                    <a:pt x="28" y="147"/>
                    <a:pt x="28" y="149"/>
                  </a:cubicBezTo>
                  <a:cubicBezTo>
                    <a:pt x="28" y="150"/>
                    <a:pt x="0" y="106"/>
                    <a:pt x="0" y="106"/>
                  </a:cubicBezTo>
                  <a:cubicBezTo>
                    <a:pt x="0" y="106"/>
                    <a:pt x="17" y="106"/>
                    <a:pt x="16" y="106"/>
                  </a:cubicBezTo>
                  <a:cubicBezTo>
                    <a:pt x="16" y="48"/>
                    <a:pt x="64" y="0"/>
                    <a:pt x="122" y="0"/>
                  </a:cubicBezTo>
                  <a:cubicBezTo>
                    <a:pt x="152" y="0"/>
                    <a:pt x="178" y="12"/>
                    <a:pt x="197" y="31"/>
                  </a:cubicBezTo>
                  <a:lnTo>
                    <a:pt x="182" y="46"/>
                  </a:lnTo>
                  <a:close/>
                </a:path>
              </a:pathLst>
            </a:cu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3670570-2865-4820-834F-E03653C51707}"/>
              </a:ext>
            </a:extLst>
          </p:cNvPr>
          <p:cNvSpPr txBox="1"/>
          <p:nvPr/>
        </p:nvSpPr>
        <p:spPr>
          <a:xfrm>
            <a:off x="2033345" y="3543805"/>
            <a:ext cx="93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서비스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化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2B16FD-B485-4F0B-8E27-D5DA0F6939E4}"/>
              </a:ext>
            </a:extLst>
          </p:cNvPr>
          <p:cNvSpPr txBox="1"/>
          <p:nvPr/>
        </p:nvSpPr>
        <p:spPr>
          <a:xfrm>
            <a:off x="3135656" y="3572539"/>
            <a:ext cx="93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데이터 </a:t>
            </a:r>
            <a:br>
              <a:rPr lang="en-US" altLang="ko-KR" sz="1200" b="1" dirty="0"/>
            </a:br>
            <a:r>
              <a:rPr lang="ko-KR" altLang="en-US" sz="1200" b="1" dirty="0"/>
              <a:t>수집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C5F01E-ED66-429B-A6BE-15A6F09252E4}"/>
              </a:ext>
            </a:extLst>
          </p:cNvPr>
          <p:cNvSpPr txBox="1"/>
          <p:nvPr/>
        </p:nvSpPr>
        <p:spPr>
          <a:xfrm>
            <a:off x="7318336" y="3635600"/>
            <a:ext cx="133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License-out</a:t>
            </a:r>
            <a:endParaRPr lang="ko-KR" altLang="en-US" b="1" dirty="0"/>
          </a:p>
        </p:txBody>
      </p:sp>
      <p:grpSp>
        <p:nvGrpSpPr>
          <p:cNvPr id="26" name="그룹 327">
            <a:extLst>
              <a:ext uri="{FF2B5EF4-FFF2-40B4-BE49-F238E27FC236}">
                <a16:creationId xmlns:a16="http://schemas.microsoft.com/office/drawing/2014/main" id="{88B70C0E-BECD-47B2-A263-2B7AD4B97719}"/>
              </a:ext>
            </a:extLst>
          </p:cNvPr>
          <p:cNvGrpSpPr>
            <a:grpSpLocks/>
          </p:cNvGrpSpPr>
          <p:nvPr/>
        </p:nvGrpSpPr>
        <p:grpSpPr bwMode="auto">
          <a:xfrm>
            <a:off x="8775894" y="4431118"/>
            <a:ext cx="772106" cy="744808"/>
            <a:chOff x="704850" y="4806950"/>
            <a:chExt cx="333397" cy="441953"/>
          </a:xfrm>
        </p:grpSpPr>
        <p:pic>
          <p:nvPicPr>
            <p:cNvPr id="27" name="그림 65" descr="3.png">
              <a:extLst>
                <a:ext uri="{FF2B5EF4-FFF2-40B4-BE49-F238E27FC236}">
                  <a16:creationId xmlns:a16="http://schemas.microsoft.com/office/drawing/2014/main" id="{F5CC2006-2029-4B3D-B4EC-7D4A2E70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4850" y="4806950"/>
              <a:ext cx="333397" cy="441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405" descr="MCj04316400000[1]">
              <a:extLst>
                <a:ext uri="{FF2B5EF4-FFF2-40B4-BE49-F238E27FC236}">
                  <a16:creationId xmlns:a16="http://schemas.microsoft.com/office/drawing/2014/main" id="{AFAD6698-A334-4DC2-A6D8-18DC94AAD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flipH="1">
              <a:off x="719752" y="5070090"/>
              <a:ext cx="158342" cy="157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8DEC4D-7C1B-4CF3-953D-42E3A257F859}"/>
              </a:ext>
            </a:extLst>
          </p:cNvPr>
          <p:cNvSpPr txBox="1"/>
          <p:nvPr/>
        </p:nvSpPr>
        <p:spPr>
          <a:xfrm>
            <a:off x="8480039" y="5250295"/>
            <a:ext cx="1363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보험사</a:t>
            </a:r>
          </a:p>
        </p:txBody>
      </p:sp>
      <p:grpSp>
        <p:nvGrpSpPr>
          <p:cNvPr id="37" name="Group 68">
            <a:extLst>
              <a:ext uri="{FF2B5EF4-FFF2-40B4-BE49-F238E27FC236}">
                <a16:creationId xmlns:a16="http://schemas.microsoft.com/office/drawing/2014/main" id="{E154E3E5-5B72-4F0F-A997-AEBF4E3883B1}"/>
              </a:ext>
            </a:extLst>
          </p:cNvPr>
          <p:cNvGrpSpPr>
            <a:grpSpLocks/>
          </p:cNvGrpSpPr>
          <p:nvPr/>
        </p:nvGrpSpPr>
        <p:grpSpPr bwMode="auto">
          <a:xfrm>
            <a:off x="4217169" y="3357938"/>
            <a:ext cx="982264" cy="818097"/>
            <a:chOff x="3356" y="3737"/>
            <a:chExt cx="429" cy="371"/>
          </a:xfrm>
        </p:grpSpPr>
        <p:sp>
          <p:nvSpPr>
            <p:cNvPr id="38" name="Freeform 48">
              <a:extLst>
                <a:ext uri="{FF2B5EF4-FFF2-40B4-BE49-F238E27FC236}">
                  <a16:creationId xmlns:a16="http://schemas.microsoft.com/office/drawing/2014/main" id="{05D87681-DF10-4E9B-A306-89882E60C7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" y="3846"/>
              <a:ext cx="347" cy="262"/>
            </a:xfrm>
            <a:custGeom>
              <a:avLst/>
              <a:gdLst/>
              <a:ahLst/>
              <a:cxnLst>
                <a:cxn ang="0">
                  <a:pos x="15" y="104"/>
                </a:cxn>
                <a:cxn ang="0">
                  <a:pos x="75" y="129"/>
                </a:cxn>
                <a:cxn ang="0">
                  <a:pos x="160" y="44"/>
                </a:cxn>
                <a:cxn ang="0">
                  <a:pos x="143" y="44"/>
                </a:cxn>
                <a:cxn ang="0">
                  <a:pos x="170" y="2"/>
                </a:cxn>
                <a:cxn ang="0">
                  <a:pos x="198" y="44"/>
                </a:cxn>
                <a:cxn ang="0">
                  <a:pos x="181" y="44"/>
                </a:cxn>
                <a:cxn ang="0">
                  <a:pos x="75" y="150"/>
                </a:cxn>
                <a:cxn ang="0">
                  <a:pos x="0" y="119"/>
                </a:cxn>
                <a:cxn ang="0">
                  <a:pos x="15" y="104"/>
                </a:cxn>
              </a:cxnLst>
              <a:rect l="0" t="0" r="r" b="b"/>
              <a:pathLst>
                <a:path w="198" h="150">
                  <a:moveTo>
                    <a:pt x="15" y="104"/>
                  </a:moveTo>
                  <a:cubicBezTo>
                    <a:pt x="31" y="119"/>
                    <a:pt x="52" y="129"/>
                    <a:pt x="75" y="129"/>
                  </a:cubicBezTo>
                  <a:cubicBezTo>
                    <a:pt x="122" y="129"/>
                    <a:pt x="160" y="91"/>
                    <a:pt x="160" y="44"/>
                  </a:cubicBezTo>
                  <a:cubicBezTo>
                    <a:pt x="160" y="44"/>
                    <a:pt x="143" y="44"/>
                    <a:pt x="143" y="44"/>
                  </a:cubicBezTo>
                  <a:cubicBezTo>
                    <a:pt x="143" y="44"/>
                    <a:pt x="170" y="3"/>
                    <a:pt x="170" y="2"/>
                  </a:cubicBezTo>
                  <a:cubicBezTo>
                    <a:pt x="170" y="0"/>
                    <a:pt x="198" y="44"/>
                    <a:pt x="198" y="44"/>
                  </a:cubicBezTo>
                  <a:cubicBezTo>
                    <a:pt x="198" y="44"/>
                    <a:pt x="181" y="44"/>
                    <a:pt x="181" y="44"/>
                  </a:cubicBezTo>
                  <a:cubicBezTo>
                    <a:pt x="181" y="103"/>
                    <a:pt x="134" y="150"/>
                    <a:pt x="75" y="150"/>
                  </a:cubicBezTo>
                  <a:cubicBezTo>
                    <a:pt x="46" y="150"/>
                    <a:pt x="20" y="138"/>
                    <a:pt x="0" y="119"/>
                  </a:cubicBezTo>
                  <a:lnTo>
                    <a:pt x="15" y="104"/>
                  </a:lnTo>
                  <a:close/>
                </a:path>
              </a:pathLst>
            </a:custGeom>
            <a:gradFill rotWithShape="1">
              <a:gsLst>
                <a:gs pos="0">
                  <a:srgbClr val="49759D"/>
                </a:gs>
                <a:gs pos="100000">
                  <a:srgbClr val="436D93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  <p:sp>
          <p:nvSpPr>
            <p:cNvPr id="39" name="Freeform 49">
              <a:extLst>
                <a:ext uri="{FF2B5EF4-FFF2-40B4-BE49-F238E27FC236}">
                  <a16:creationId xmlns:a16="http://schemas.microsoft.com/office/drawing/2014/main" id="{CF331E7D-2B01-4F1F-95B0-1D2E1CD3F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" y="3737"/>
              <a:ext cx="345" cy="263"/>
            </a:xfrm>
            <a:custGeom>
              <a:avLst/>
              <a:gdLst/>
              <a:ahLst/>
              <a:cxnLst>
                <a:cxn ang="0">
                  <a:pos x="182" y="46"/>
                </a:cxn>
                <a:cxn ang="0">
                  <a:pos x="122" y="22"/>
                </a:cxn>
                <a:cxn ang="0">
                  <a:pos x="38" y="106"/>
                </a:cxn>
                <a:cxn ang="0">
                  <a:pos x="55" y="106"/>
                </a:cxn>
                <a:cxn ang="0">
                  <a:pos x="28" y="149"/>
                </a:cxn>
                <a:cxn ang="0">
                  <a:pos x="0" y="106"/>
                </a:cxn>
                <a:cxn ang="0">
                  <a:pos x="16" y="106"/>
                </a:cxn>
                <a:cxn ang="0">
                  <a:pos x="122" y="0"/>
                </a:cxn>
                <a:cxn ang="0">
                  <a:pos x="197" y="31"/>
                </a:cxn>
                <a:cxn ang="0">
                  <a:pos x="182" y="46"/>
                </a:cxn>
              </a:cxnLst>
              <a:rect l="0" t="0" r="r" b="b"/>
              <a:pathLst>
                <a:path w="197" h="150">
                  <a:moveTo>
                    <a:pt x="182" y="46"/>
                  </a:moveTo>
                  <a:cubicBezTo>
                    <a:pt x="167" y="31"/>
                    <a:pt x="146" y="22"/>
                    <a:pt x="122" y="22"/>
                  </a:cubicBezTo>
                  <a:cubicBezTo>
                    <a:pt x="76" y="22"/>
                    <a:pt x="38" y="60"/>
                    <a:pt x="38" y="106"/>
                  </a:cubicBezTo>
                  <a:cubicBezTo>
                    <a:pt x="38" y="106"/>
                    <a:pt x="55" y="106"/>
                    <a:pt x="55" y="106"/>
                  </a:cubicBezTo>
                  <a:cubicBezTo>
                    <a:pt x="55" y="106"/>
                    <a:pt x="28" y="147"/>
                    <a:pt x="28" y="149"/>
                  </a:cubicBezTo>
                  <a:cubicBezTo>
                    <a:pt x="28" y="150"/>
                    <a:pt x="0" y="106"/>
                    <a:pt x="0" y="106"/>
                  </a:cubicBezTo>
                  <a:cubicBezTo>
                    <a:pt x="0" y="106"/>
                    <a:pt x="17" y="106"/>
                    <a:pt x="16" y="106"/>
                  </a:cubicBezTo>
                  <a:cubicBezTo>
                    <a:pt x="16" y="48"/>
                    <a:pt x="64" y="0"/>
                    <a:pt x="122" y="0"/>
                  </a:cubicBezTo>
                  <a:cubicBezTo>
                    <a:pt x="152" y="0"/>
                    <a:pt x="178" y="12"/>
                    <a:pt x="197" y="31"/>
                  </a:cubicBezTo>
                  <a:lnTo>
                    <a:pt x="182" y="46"/>
                  </a:lnTo>
                  <a:close/>
                </a:path>
              </a:pathLst>
            </a:cu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898C04E-AD60-4A6C-B240-CB8D9043FF37}"/>
              </a:ext>
            </a:extLst>
          </p:cNvPr>
          <p:cNvSpPr txBox="1"/>
          <p:nvPr/>
        </p:nvSpPr>
        <p:spPr>
          <a:xfrm>
            <a:off x="4245365" y="3636137"/>
            <a:ext cx="93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검증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2B16FD-B485-4F0B-8E27-D5DA0F6939E4}"/>
              </a:ext>
            </a:extLst>
          </p:cNvPr>
          <p:cNvSpPr txBox="1"/>
          <p:nvPr/>
        </p:nvSpPr>
        <p:spPr>
          <a:xfrm>
            <a:off x="1997301" y="5469903"/>
            <a:ext cx="93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/>
              <a:t>R&amp;D</a:t>
            </a:r>
            <a:endParaRPr lang="ko-KR" altLang="en-US" sz="1200" b="1" dirty="0"/>
          </a:p>
        </p:txBody>
      </p:sp>
      <p:sp>
        <p:nvSpPr>
          <p:cNvPr id="5" name="오각형 4"/>
          <p:cNvSpPr/>
          <p:nvPr/>
        </p:nvSpPr>
        <p:spPr>
          <a:xfrm>
            <a:off x="2757350" y="5527294"/>
            <a:ext cx="2955069" cy="922144"/>
          </a:xfrm>
          <a:prstGeom prst="homePlate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en-US" altLang="ko-KR" sz="1200" dirty="0"/>
              <a:t>DNA </a:t>
            </a:r>
            <a:r>
              <a:rPr lang="en-US" altLang="ko-KR" sz="1200" dirty="0" err="1"/>
              <a:t>Sequencin</a:t>
            </a:r>
            <a:r>
              <a:rPr lang="en-US" altLang="ko-KR" sz="1200" dirty="0"/>
              <a:t>, NGS, </a:t>
            </a:r>
            <a:r>
              <a:rPr lang="en-US" altLang="ko-KR" sz="1200" dirty="0" err="1"/>
              <a:t>MicroBiome</a:t>
            </a:r>
            <a:r>
              <a:rPr lang="en-US" altLang="ko-KR" sz="1200" dirty="0"/>
              <a:t> </a:t>
            </a:r>
            <a:r>
              <a:rPr lang="ko-KR" altLang="en-US" sz="1200" dirty="0"/>
              <a:t>등 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연계기술</a:t>
            </a:r>
            <a:r>
              <a:rPr lang="ko-KR" altLang="en-US" sz="1200" dirty="0"/>
              <a:t> 추가 연구</a:t>
            </a:r>
            <a:endParaRPr lang="en-US" altLang="ko-KR" sz="1200" dirty="0"/>
          </a:p>
          <a:p>
            <a:pPr algn="ctr"/>
            <a:r>
              <a:rPr lang="en-US" altLang="ko-KR" sz="1200" dirty="0"/>
              <a:t>Drug Side Effect, Rare-Specific Data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 algn="ctr"/>
            <a:r>
              <a:rPr lang="ko-KR" altLang="en-US" sz="1200" dirty="0">
                <a:solidFill>
                  <a:schemeClr val="dk1"/>
                </a:solidFill>
              </a:rPr>
              <a:t>데이터 추가 확보</a:t>
            </a:r>
          </a:p>
        </p:txBody>
      </p:sp>
      <p:grpSp>
        <p:nvGrpSpPr>
          <p:cNvPr id="33" name="Group 68">
            <a:extLst>
              <a:ext uri="{FF2B5EF4-FFF2-40B4-BE49-F238E27FC236}">
                <a16:creationId xmlns:a16="http://schemas.microsoft.com/office/drawing/2014/main" id="{FFEF80A3-F2E7-446E-A135-EB7E1B05B69B}"/>
              </a:ext>
            </a:extLst>
          </p:cNvPr>
          <p:cNvGrpSpPr>
            <a:grpSpLocks/>
          </p:cNvGrpSpPr>
          <p:nvPr/>
        </p:nvGrpSpPr>
        <p:grpSpPr bwMode="auto">
          <a:xfrm>
            <a:off x="1967417" y="5207174"/>
            <a:ext cx="982264" cy="818097"/>
            <a:chOff x="3356" y="3737"/>
            <a:chExt cx="429" cy="371"/>
          </a:xfrm>
        </p:grpSpPr>
        <p:sp>
          <p:nvSpPr>
            <p:cNvPr id="41" name="Freeform 48">
              <a:extLst>
                <a:ext uri="{FF2B5EF4-FFF2-40B4-BE49-F238E27FC236}">
                  <a16:creationId xmlns:a16="http://schemas.microsoft.com/office/drawing/2014/main" id="{CC6C9A95-C767-4E2C-968D-369C28DE4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8" y="3846"/>
              <a:ext cx="347" cy="262"/>
            </a:xfrm>
            <a:custGeom>
              <a:avLst/>
              <a:gdLst/>
              <a:ahLst/>
              <a:cxnLst>
                <a:cxn ang="0">
                  <a:pos x="15" y="104"/>
                </a:cxn>
                <a:cxn ang="0">
                  <a:pos x="75" y="129"/>
                </a:cxn>
                <a:cxn ang="0">
                  <a:pos x="160" y="44"/>
                </a:cxn>
                <a:cxn ang="0">
                  <a:pos x="143" y="44"/>
                </a:cxn>
                <a:cxn ang="0">
                  <a:pos x="170" y="2"/>
                </a:cxn>
                <a:cxn ang="0">
                  <a:pos x="198" y="44"/>
                </a:cxn>
                <a:cxn ang="0">
                  <a:pos x="181" y="44"/>
                </a:cxn>
                <a:cxn ang="0">
                  <a:pos x="75" y="150"/>
                </a:cxn>
                <a:cxn ang="0">
                  <a:pos x="0" y="119"/>
                </a:cxn>
                <a:cxn ang="0">
                  <a:pos x="15" y="104"/>
                </a:cxn>
              </a:cxnLst>
              <a:rect l="0" t="0" r="r" b="b"/>
              <a:pathLst>
                <a:path w="198" h="150">
                  <a:moveTo>
                    <a:pt x="15" y="104"/>
                  </a:moveTo>
                  <a:cubicBezTo>
                    <a:pt x="31" y="119"/>
                    <a:pt x="52" y="129"/>
                    <a:pt x="75" y="129"/>
                  </a:cubicBezTo>
                  <a:cubicBezTo>
                    <a:pt x="122" y="129"/>
                    <a:pt x="160" y="91"/>
                    <a:pt x="160" y="44"/>
                  </a:cubicBezTo>
                  <a:cubicBezTo>
                    <a:pt x="160" y="44"/>
                    <a:pt x="143" y="44"/>
                    <a:pt x="143" y="44"/>
                  </a:cubicBezTo>
                  <a:cubicBezTo>
                    <a:pt x="143" y="44"/>
                    <a:pt x="170" y="3"/>
                    <a:pt x="170" y="2"/>
                  </a:cubicBezTo>
                  <a:cubicBezTo>
                    <a:pt x="170" y="0"/>
                    <a:pt x="198" y="44"/>
                    <a:pt x="198" y="44"/>
                  </a:cubicBezTo>
                  <a:cubicBezTo>
                    <a:pt x="198" y="44"/>
                    <a:pt x="181" y="44"/>
                    <a:pt x="181" y="44"/>
                  </a:cubicBezTo>
                  <a:cubicBezTo>
                    <a:pt x="181" y="103"/>
                    <a:pt x="134" y="150"/>
                    <a:pt x="75" y="150"/>
                  </a:cubicBezTo>
                  <a:cubicBezTo>
                    <a:pt x="46" y="150"/>
                    <a:pt x="20" y="138"/>
                    <a:pt x="0" y="119"/>
                  </a:cubicBezTo>
                  <a:lnTo>
                    <a:pt x="15" y="104"/>
                  </a:lnTo>
                  <a:close/>
                </a:path>
              </a:pathLst>
            </a:custGeom>
            <a:gradFill rotWithShape="1">
              <a:gsLst>
                <a:gs pos="0">
                  <a:srgbClr val="49759D"/>
                </a:gs>
                <a:gs pos="100000">
                  <a:srgbClr val="436D93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  <p:sp>
          <p:nvSpPr>
            <p:cNvPr id="42" name="Freeform 49">
              <a:extLst>
                <a:ext uri="{FF2B5EF4-FFF2-40B4-BE49-F238E27FC236}">
                  <a16:creationId xmlns:a16="http://schemas.microsoft.com/office/drawing/2014/main" id="{29052959-D2A6-4A49-A3F7-6DF7CA8A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6" y="3737"/>
              <a:ext cx="345" cy="263"/>
            </a:xfrm>
            <a:custGeom>
              <a:avLst/>
              <a:gdLst/>
              <a:ahLst/>
              <a:cxnLst>
                <a:cxn ang="0">
                  <a:pos x="182" y="46"/>
                </a:cxn>
                <a:cxn ang="0">
                  <a:pos x="122" y="22"/>
                </a:cxn>
                <a:cxn ang="0">
                  <a:pos x="38" y="106"/>
                </a:cxn>
                <a:cxn ang="0">
                  <a:pos x="55" y="106"/>
                </a:cxn>
                <a:cxn ang="0">
                  <a:pos x="28" y="149"/>
                </a:cxn>
                <a:cxn ang="0">
                  <a:pos x="0" y="106"/>
                </a:cxn>
                <a:cxn ang="0">
                  <a:pos x="16" y="106"/>
                </a:cxn>
                <a:cxn ang="0">
                  <a:pos x="122" y="0"/>
                </a:cxn>
                <a:cxn ang="0">
                  <a:pos x="197" y="31"/>
                </a:cxn>
                <a:cxn ang="0">
                  <a:pos x="182" y="46"/>
                </a:cxn>
              </a:cxnLst>
              <a:rect l="0" t="0" r="r" b="b"/>
              <a:pathLst>
                <a:path w="197" h="150">
                  <a:moveTo>
                    <a:pt x="182" y="46"/>
                  </a:moveTo>
                  <a:cubicBezTo>
                    <a:pt x="167" y="31"/>
                    <a:pt x="146" y="22"/>
                    <a:pt x="122" y="22"/>
                  </a:cubicBezTo>
                  <a:cubicBezTo>
                    <a:pt x="76" y="22"/>
                    <a:pt x="38" y="60"/>
                    <a:pt x="38" y="106"/>
                  </a:cubicBezTo>
                  <a:cubicBezTo>
                    <a:pt x="38" y="106"/>
                    <a:pt x="55" y="106"/>
                    <a:pt x="55" y="106"/>
                  </a:cubicBezTo>
                  <a:cubicBezTo>
                    <a:pt x="55" y="106"/>
                    <a:pt x="28" y="147"/>
                    <a:pt x="28" y="149"/>
                  </a:cubicBezTo>
                  <a:cubicBezTo>
                    <a:pt x="28" y="150"/>
                    <a:pt x="0" y="106"/>
                    <a:pt x="0" y="106"/>
                  </a:cubicBezTo>
                  <a:cubicBezTo>
                    <a:pt x="0" y="106"/>
                    <a:pt x="17" y="106"/>
                    <a:pt x="16" y="106"/>
                  </a:cubicBezTo>
                  <a:cubicBezTo>
                    <a:pt x="16" y="48"/>
                    <a:pt x="64" y="0"/>
                    <a:pt x="122" y="0"/>
                  </a:cubicBezTo>
                  <a:cubicBezTo>
                    <a:pt x="152" y="0"/>
                    <a:pt x="178" y="12"/>
                    <a:pt x="197" y="31"/>
                  </a:cubicBezTo>
                  <a:lnTo>
                    <a:pt x="182" y="46"/>
                  </a:lnTo>
                  <a:close/>
                </a:path>
              </a:pathLst>
            </a:custGeom>
            <a:gradFill rotWithShape="1">
              <a:gsLst>
                <a:gs pos="0">
                  <a:srgbClr val="8EAECC"/>
                </a:gs>
                <a:gs pos="100000">
                  <a:srgbClr val="7199BD"/>
                </a:gs>
              </a:gsLst>
              <a:lin ang="5400000" scaled="1"/>
            </a:gradFill>
            <a:ln w="317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lIns="72000" tIns="36000" rIns="0" bIns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919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3.  </a:t>
            </a:r>
            <a:r>
              <a:rPr lang="ko-KR" altLang="en-US" b="1" dirty="0">
                <a:latin typeface="+mn-lt"/>
              </a:rPr>
              <a:t>사업 아이템 소개 </a:t>
            </a:r>
            <a:r>
              <a:rPr lang="en-US" altLang="ko-KR" b="1" dirty="0">
                <a:latin typeface="+mn-lt"/>
              </a:rPr>
              <a:t>– </a:t>
            </a:r>
            <a:r>
              <a:rPr lang="ko-KR" altLang="en-US" b="1" dirty="0">
                <a:latin typeface="+mn-lt"/>
              </a:rPr>
              <a:t>산업 현황 및 전망</a:t>
            </a:r>
          </a:p>
        </p:txBody>
      </p:sp>
      <p:sp>
        <p:nvSpPr>
          <p:cNvPr id="6" name="텍스트 상자 3">
            <a:extLst>
              <a:ext uri="{FF2B5EF4-FFF2-40B4-BE49-F238E27FC236}">
                <a16:creationId xmlns:a16="http://schemas.microsoft.com/office/drawing/2014/main" id="{02162BDA-CD06-4150-B66F-C7F1FB3E4600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2708"/>
            <a:ext cx="93330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정밀의료 시장은 </a:t>
            </a:r>
            <a:r>
              <a:rPr lang="en-US" altLang="ko-KR" dirty="0"/>
              <a:t>2018</a:t>
            </a:r>
            <a:r>
              <a:rPr lang="ko-KR" altLang="en-US" dirty="0"/>
              <a:t>년 기준 </a:t>
            </a:r>
            <a:r>
              <a:rPr lang="en-US" altLang="ko-KR" dirty="0"/>
              <a:t>560</a:t>
            </a:r>
            <a:r>
              <a:rPr lang="ko-KR" altLang="en-US" dirty="0"/>
              <a:t>억 달러 규모에서 연평균 성장률 </a:t>
            </a:r>
            <a:r>
              <a:rPr lang="en-US" altLang="ko-KR" dirty="0"/>
              <a:t>13.4%</a:t>
            </a:r>
            <a:r>
              <a:rPr lang="ko-KR" altLang="en-US" dirty="0"/>
              <a:t>로 </a:t>
            </a:r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1,342</a:t>
            </a:r>
            <a:r>
              <a:rPr lang="ko-KR" altLang="en-US" dirty="0"/>
              <a:t>억 달러 규모로 성장할 것으로 전망되며</a:t>
            </a:r>
            <a:r>
              <a:rPr lang="en-US" altLang="ko-KR" dirty="0"/>
              <a:t>, </a:t>
            </a:r>
            <a:r>
              <a:rPr lang="ko-KR" altLang="en-US" dirty="0"/>
              <a:t>특히 이에 활용되는 인공지능</a:t>
            </a:r>
            <a:r>
              <a:rPr lang="en-US" altLang="ko-KR" dirty="0"/>
              <a:t>(AI)·</a:t>
            </a:r>
            <a:r>
              <a:rPr lang="ko-KR" altLang="en-US" dirty="0"/>
              <a:t>빅데이터를 활용한 연구의 중요성 및 관심도 증가하고 있습니다</a:t>
            </a:r>
            <a:r>
              <a:rPr lang="en-US" altLang="ko-KR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9E1C7-29B7-40FC-968D-882187120F93}"/>
              </a:ext>
            </a:extLst>
          </p:cNvPr>
          <p:cNvSpPr txBox="1"/>
          <p:nvPr/>
        </p:nvSpPr>
        <p:spPr>
          <a:xfrm>
            <a:off x="347713" y="2093646"/>
            <a:ext cx="4163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○ </a:t>
            </a:r>
            <a:r>
              <a:rPr lang="ko-KR" altLang="en-US" sz="1400" b="1" dirty="0" err="1"/>
              <a:t>정밀의료</a:t>
            </a:r>
            <a:r>
              <a:rPr lang="ko-KR" altLang="en-US" sz="1400" b="1" dirty="0"/>
              <a:t> 시장규모 전망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D7F688-B804-4B01-851B-9B98F74F1E62}"/>
              </a:ext>
            </a:extLst>
          </p:cNvPr>
          <p:cNvSpPr txBox="1"/>
          <p:nvPr/>
        </p:nvSpPr>
        <p:spPr>
          <a:xfrm>
            <a:off x="1166864" y="4934622"/>
            <a:ext cx="37360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Source:</a:t>
            </a:r>
            <a:r>
              <a:rPr lang="ko-KR" altLang="en-US" sz="800" dirty="0"/>
              <a:t> </a:t>
            </a:r>
            <a:r>
              <a:rPr lang="en-US" altLang="ko-KR" sz="800" dirty="0" err="1"/>
              <a:t>Frost&amp;Sullivan</a:t>
            </a:r>
            <a:r>
              <a:rPr lang="en-US" altLang="ko-KR" sz="800" dirty="0"/>
              <a:t>, Global Precision Medicine Growth </a:t>
            </a:r>
            <a:r>
              <a:rPr lang="en-US" altLang="ko-KR" sz="800" dirty="0" err="1"/>
              <a:t>Opportunitie</a:t>
            </a:r>
            <a:r>
              <a:rPr lang="en-US" altLang="ko-KR" sz="800" dirty="0"/>
              <a:t>(2017)</a:t>
            </a:r>
            <a:endParaRPr lang="ko-KR" altLang="en-US" sz="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7E6CB-14F0-4D44-91DF-9CC577B846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14" t="36926" r="34578" b="34759"/>
          <a:stretch/>
        </p:blipFill>
        <p:spPr>
          <a:xfrm>
            <a:off x="471639" y="2781514"/>
            <a:ext cx="4077093" cy="2047605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158755" y="2462862"/>
            <a:ext cx="4553858" cy="3235692"/>
            <a:chOff x="5158755" y="2520614"/>
            <a:chExt cx="4553858" cy="32356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FC1C39-61D3-4E97-9473-8AD2D7828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753" t="71285" r="10649" b="12359"/>
            <a:stretch/>
          </p:blipFill>
          <p:spPr>
            <a:xfrm>
              <a:off x="5158756" y="4591250"/>
              <a:ext cx="4553857" cy="116505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9FC1C39-61D3-4E97-9473-8AD2D7828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753" t="34040" r="10649" b="35748"/>
            <a:stretch/>
          </p:blipFill>
          <p:spPr>
            <a:xfrm>
              <a:off x="5158755" y="2520614"/>
              <a:ext cx="4553857" cy="215207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610849-5F87-494F-B5A1-755BCEB508B2}"/>
              </a:ext>
            </a:extLst>
          </p:cNvPr>
          <p:cNvSpPr txBox="1"/>
          <p:nvPr/>
        </p:nvSpPr>
        <p:spPr>
          <a:xfrm>
            <a:off x="6081202" y="5573427"/>
            <a:ext cx="343379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Source: “</a:t>
            </a:r>
            <a:r>
              <a:rPr lang="ko-KR" altLang="en-US" sz="800" dirty="0" err="1"/>
              <a:t>바이오경제</a:t>
            </a:r>
            <a:r>
              <a:rPr lang="ko-KR" altLang="en-US" sz="800" dirty="0"/>
              <a:t> 혁신전략 </a:t>
            </a:r>
            <a:r>
              <a:rPr lang="en-US" altLang="ko-KR" sz="800" dirty="0"/>
              <a:t>2025”, </a:t>
            </a:r>
            <a:r>
              <a:rPr lang="ko-KR" altLang="en-US" sz="800" dirty="0"/>
              <a:t>과학기술정보통신부</a:t>
            </a:r>
            <a:r>
              <a:rPr lang="en-US" altLang="ko-KR" sz="800" dirty="0"/>
              <a:t>, 2017.9</a:t>
            </a:r>
            <a:endParaRPr lang="ko-KR" altLang="en-US" sz="800" dirty="0"/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0D9E1C7-29B7-40FC-968D-882187120F93}"/>
              </a:ext>
            </a:extLst>
          </p:cNvPr>
          <p:cNvSpPr txBox="1"/>
          <p:nvPr/>
        </p:nvSpPr>
        <p:spPr>
          <a:xfrm>
            <a:off x="4989513" y="2090695"/>
            <a:ext cx="4163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○ 바이오경제 혁신전략 </a:t>
            </a:r>
            <a:r>
              <a:rPr lang="en-US" altLang="ko-KR" sz="1400" b="1" dirty="0"/>
              <a:t>2025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0722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>
            <a:extLst>
              <a:ext uri="{FF2B5EF4-FFF2-40B4-BE49-F238E27FC236}">
                <a16:creationId xmlns:a16="http://schemas.microsoft.com/office/drawing/2014/main" id="{29B2B97F-2C1D-4B4D-B3AB-A1C41840B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30188"/>
            <a:ext cx="9458325" cy="741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4.  </a:t>
            </a:r>
            <a:r>
              <a:rPr lang="ko-KR" altLang="en-US" b="1" dirty="0">
                <a:latin typeface="+mn-lt"/>
              </a:rPr>
              <a:t>사업운영 전략 </a:t>
            </a:r>
            <a:r>
              <a:rPr lang="en-US" altLang="ko-KR" b="1" dirty="0">
                <a:latin typeface="+mn-lt"/>
              </a:rPr>
              <a:t>– SWOT</a:t>
            </a:r>
            <a:r>
              <a:rPr lang="ko-KR" altLang="en-US" b="1" dirty="0">
                <a:latin typeface="+mn-lt"/>
              </a:rPr>
              <a:t>분석 및 활용계획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898104-4A3E-4A11-85CA-66E12454487C}"/>
              </a:ext>
            </a:extLst>
          </p:cNvPr>
          <p:cNvGrpSpPr/>
          <p:nvPr/>
        </p:nvGrpSpPr>
        <p:grpSpPr>
          <a:xfrm>
            <a:off x="120385" y="1860369"/>
            <a:ext cx="9665229" cy="4603751"/>
            <a:chOff x="120385" y="1127125"/>
            <a:chExt cx="9665229" cy="4603751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3EE4016C-0149-4818-84F5-2716861AD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616" y="2324100"/>
              <a:ext cx="2448983" cy="2027237"/>
            </a:xfrm>
            <a:custGeom>
              <a:avLst/>
              <a:gdLst/>
              <a:ahLst/>
              <a:cxnLst>
                <a:cxn ang="0">
                  <a:pos x="1442" y="476"/>
                </a:cxn>
                <a:cxn ang="0">
                  <a:pos x="1442" y="420"/>
                </a:cxn>
                <a:cxn ang="0">
                  <a:pos x="1160" y="16"/>
                </a:cxn>
                <a:cxn ang="0">
                  <a:pos x="1141" y="22"/>
                </a:cxn>
                <a:cxn ang="0">
                  <a:pos x="1141" y="103"/>
                </a:cxn>
                <a:cxn ang="0">
                  <a:pos x="1107" y="137"/>
                </a:cxn>
                <a:cxn ang="0">
                  <a:pos x="34" y="137"/>
                </a:cxn>
                <a:cxn ang="0">
                  <a:pos x="0" y="171"/>
                </a:cxn>
                <a:cxn ang="0">
                  <a:pos x="0" y="725"/>
                </a:cxn>
                <a:cxn ang="0">
                  <a:pos x="34" y="759"/>
                </a:cxn>
                <a:cxn ang="0">
                  <a:pos x="1107" y="759"/>
                </a:cxn>
                <a:cxn ang="0">
                  <a:pos x="1141" y="793"/>
                </a:cxn>
                <a:cxn ang="0">
                  <a:pos x="1141" y="874"/>
                </a:cxn>
                <a:cxn ang="0">
                  <a:pos x="1160" y="880"/>
                </a:cxn>
                <a:cxn ang="0">
                  <a:pos x="1442" y="476"/>
                </a:cxn>
              </a:cxnLst>
              <a:rect l="0" t="0" r="r" b="b"/>
              <a:pathLst>
                <a:path w="1453" h="896">
                  <a:moveTo>
                    <a:pt x="1442" y="476"/>
                  </a:moveTo>
                  <a:cubicBezTo>
                    <a:pt x="1453" y="461"/>
                    <a:pt x="1453" y="435"/>
                    <a:pt x="1442" y="420"/>
                  </a:cubicBezTo>
                  <a:cubicBezTo>
                    <a:pt x="1160" y="16"/>
                    <a:pt x="1160" y="16"/>
                    <a:pt x="1160" y="16"/>
                  </a:cubicBezTo>
                  <a:cubicBezTo>
                    <a:pt x="1149" y="0"/>
                    <a:pt x="1141" y="3"/>
                    <a:pt x="1141" y="22"/>
                  </a:cubicBezTo>
                  <a:cubicBezTo>
                    <a:pt x="1141" y="103"/>
                    <a:pt x="1141" y="103"/>
                    <a:pt x="1141" y="103"/>
                  </a:cubicBezTo>
                  <a:cubicBezTo>
                    <a:pt x="1141" y="122"/>
                    <a:pt x="1125" y="137"/>
                    <a:pt x="1107" y="137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15" y="137"/>
                    <a:pt x="0" y="153"/>
                    <a:pt x="0" y="171"/>
                  </a:cubicBezTo>
                  <a:cubicBezTo>
                    <a:pt x="0" y="725"/>
                    <a:pt x="0" y="725"/>
                    <a:pt x="0" y="725"/>
                  </a:cubicBezTo>
                  <a:cubicBezTo>
                    <a:pt x="0" y="743"/>
                    <a:pt x="15" y="759"/>
                    <a:pt x="34" y="759"/>
                  </a:cubicBezTo>
                  <a:cubicBezTo>
                    <a:pt x="1107" y="759"/>
                    <a:pt x="1107" y="759"/>
                    <a:pt x="1107" y="759"/>
                  </a:cubicBezTo>
                  <a:cubicBezTo>
                    <a:pt x="1125" y="759"/>
                    <a:pt x="1141" y="774"/>
                    <a:pt x="1141" y="793"/>
                  </a:cubicBezTo>
                  <a:cubicBezTo>
                    <a:pt x="1141" y="874"/>
                    <a:pt x="1141" y="874"/>
                    <a:pt x="1141" y="874"/>
                  </a:cubicBezTo>
                  <a:cubicBezTo>
                    <a:pt x="1141" y="893"/>
                    <a:pt x="1149" y="896"/>
                    <a:pt x="1160" y="880"/>
                  </a:cubicBezTo>
                  <a:lnTo>
                    <a:pt x="1442" y="476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dist="50800" algn="ctr" rotWithShape="0">
                <a:srgbClr val="B2B2B2"/>
              </a:outerShdw>
            </a:effectLst>
          </p:spPr>
          <p:txBody>
            <a:bodyPr wrap="none" tIns="46800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BE8CF155-33DB-421C-B840-0955A279E5C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585155" y="3269787"/>
              <a:ext cx="519113" cy="135863"/>
            </a:xfrm>
            <a:custGeom>
              <a:avLst/>
              <a:gdLst>
                <a:gd name="T0" fmla="*/ 15 w 331"/>
                <a:gd name="T1" fmla="*/ 130 h 130"/>
                <a:gd name="T2" fmla="*/ 10 w 331"/>
                <a:gd name="T3" fmla="*/ 116 h 130"/>
                <a:gd name="T4" fmla="*/ 148 w 331"/>
                <a:gd name="T5" fmla="*/ 7 h 130"/>
                <a:gd name="T6" fmla="*/ 183 w 331"/>
                <a:gd name="T7" fmla="*/ 7 h 130"/>
                <a:gd name="T8" fmla="*/ 321 w 331"/>
                <a:gd name="T9" fmla="*/ 116 h 130"/>
                <a:gd name="T10" fmla="*/ 316 w 331"/>
                <a:gd name="T11" fmla="*/ 130 h 130"/>
                <a:gd name="T12" fmla="*/ 15 w 331"/>
                <a:gd name="T13" fmla="*/ 130 h 1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31"/>
                <a:gd name="T22" fmla="*/ 0 h 130"/>
                <a:gd name="T23" fmla="*/ 331 w 331"/>
                <a:gd name="T24" fmla="*/ 130 h 1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31" h="130">
                  <a:moveTo>
                    <a:pt x="15" y="130"/>
                  </a:moveTo>
                  <a:cubicBezTo>
                    <a:pt x="3" y="130"/>
                    <a:pt x="0" y="124"/>
                    <a:pt x="10" y="116"/>
                  </a:cubicBezTo>
                  <a:cubicBezTo>
                    <a:pt x="148" y="7"/>
                    <a:pt x="148" y="7"/>
                    <a:pt x="148" y="7"/>
                  </a:cubicBezTo>
                  <a:cubicBezTo>
                    <a:pt x="158" y="0"/>
                    <a:pt x="174" y="0"/>
                    <a:pt x="183" y="7"/>
                  </a:cubicBezTo>
                  <a:cubicBezTo>
                    <a:pt x="321" y="116"/>
                    <a:pt x="321" y="116"/>
                    <a:pt x="321" y="116"/>
                  </a:cubicBezTo>
                  <a:cubicBezTo>
                    <a:pt x="331" y="124"/>
                    <a:pt x="329" y="130"/>
                    <a:pt x="316" y="130"/>
                  </a:cubicBezTo>
                  <a:lnTo>
                    <a:pt x="15" y="130"/>
                  </a:lnTo>
                  <a:close/>
                </a:path>
              </a:pathLst>
            </a:custGeom>
            <a:pattFill prst="dkUpDiag">
              <a:fgClr>
                <a:srgbClr val="354B5D"/>
              </a:fgClr>
              <a:bgClr>
                <a:srgbClr val="446078"/>
              </a:bgClr>
            </a:pattFill>
            <a:ln w="9525">
              <a:noFill/>
              <a:miter lim="800000"/>
              <a:headEnd/>
              <a:tailEnd/>
            </a:ln>
          </p:spPr>
          <p:txBody>
            <a:bodyPr rot="10800000" vert="eaVert" wrap="none" tIns="46800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ko-KR" sz="1800"/>
            </a:p>
          </p:txBody>
        </p:sp>
        <p:sp>
          <p:nvSpPr>
            <p:cNvPr id="31" name="AutoShape 6">
              <a:extLst>
                <a:ext uri="{FF2B5EF4-FFF2-40B4-BE49-F238E27FC236}">
                  <a16:creationId xmlns:a16="http://schemas.microsoft.com/office/drawing/2014/main" id="{078AF3A4-F264-4607-A241-CE184EA29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491" y="4483100"/>
              <a:ext cx="2478220" cy="1247775"/>
            </a:xfrm>
            <a:prstGeom prst="roundRect">
              <a:avLst>
                <a:gd name="adj" fmla="val 6824"/>
              </a:avLst>
            </a:prstGeom>
            <a:solidFill>
              <a:srgbClr val="DDDDDD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2" name="AutoShape 7">
              <a:extLst>
                <a:ext uri="{FF2B5EF4-FFF2-40B4-BE49-F238E27FC236}">
                  <a16:creationId xmlns:a16="http://schemas.microsoft.com/office/drawing/2014/main" id="{76E9E67D-6277-4EC6-AD7C-32427EDE3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25" y="1127125"/>
              <a:ext cx="2500577" cy="1247775"/>
            </a:xfrm>
            <a:prstGeom prst="roundRect">
              <a:avLst>
                <a:gd name="adj" fmla="val 6824"/>
              </a:avLst>
            </a:prstGeom>
            <a:solidFill>
              <a:srgbClr val="DDDDDD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1600"/>
            </a:p>
          </p:txBody>
        </p:sp>
        <p:grpSp>
          <p:nvGrpSpPr>
            <p:cNvPr id="33" name="Group 40">
              <a:extLst>
                <a:ext uri="{FF2B5EF4-FFF2-40B4-BE49-F238E27FC236}">
                  <a16:creationId xmlns:a16="http://schemas.microsoft.com/office/drawing/2014/main" id="{5DF94CEC-ED9C-49F8-B8E0-B9FF82073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531" y="1438294"/>
              <a:ext cx="5066483" cy="4292582"/>
              <a:chOff x="112" y="1134"/>
              <a:chExt cx="2987" cy="2737"/>
            </a:xfrm>
          </p:grpSpPr>
          <p:sp>
            <p:nvSpPr>
              <p:cNvPr id="55" name="AutoShape 5">
                <a:extLst>
                  <a:ext uri="{FF2B5EF4-FFF2-40B4-BE49-F238E27FC236}">
                    <a16:creationId xmlns:a16="http://schemas.microsoft.com/office/drawing/2014/main" id="{E1DE3018-99CB-498E-A74F-3994525153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" y="3075"/>
                <a:ext cx="1474" cy="796"/>
              </a:xfrm>
              <a:prstGeom prst="roundRect">
                <a:avLst>
                  <a:gd name="adj" fmla="val 6824"/>
                </a:avLst>
              </a:prstGeom>
              <a:solidFill>
                <a:srgbClr val="DDDDDD"/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grpSp>
            <p:nvGrpSpPr>
              <p:cNvPr id="56" name="Group 8">
                <a:extLst>
                  <a:ext uri="{FF2B5EF4-FFF2-40B4-BE49-F238E27FC236}">
                    <a16:creationId xmlns:a16="http://schemas.microsoft.com/office/drawing/2014/main" id="{99458FAE-D70F-4D97-8321-53946DDC2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4" y="1134"/>
                <a:ext cx="2985" cy="2407"/>
                <a:chOff x="260" y="1493"/>
                <a:chExt cx="2858" cy="2305"/>
              </a:xfrm>
            </p:grpSpPr>
            <p:sp>
              <p:nvSpPr>
                <p:cNvPr id="57" name="AutoShape 9">
                  <a:extLst>
                    <a:ext uri="{FF2B5EF4-FFF2-40B4-BE49-F238E27FC236}">
                      <a16:creationId xmlns:a16="http://schemas.microsoft.com/office/drawing/2014/main" id="{808FFFCE-C6A1-40AD-AB4C-1E36D5F6BA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" y="2665"/>
                  <a:ext cx="858" cy="1130"/>
                </a:xfrm>
                <a:prstGeom prst="roundRect">
                  <a:avLst>
                    <a:gd name="adj" fmla="val 4778"/>
                  </a:avLst>
                </a:prstGeom>
                <a:solidFill>
                  <a:srgbClr val="DDDDDD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ko-KR"/>
                  </a:defPPr>
                  <a:lvl1pPr marL="0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08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816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724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631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539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447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355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263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58" name="Freeform 10">
                  <a:extLst>
                    <a:ext uri="{FF2B5EF4-FFF2-40B4-BE49-F238E27FC236}">
                      <a16:creationId xmlns:a16="http://schemas.microsoft.com/office/drawing/2014/main" id="{DE652D3E-3D46-409A-A808-D70F7765A3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2" y="1493"/>
                  <a:ext cx="2306" cy="2305"/>
                </a:xfrm>
                <a:custGeom>
                  <a:avLst/>
                  <a:gdLst/>
                  <a:ahLst/>
                  <a:cxnLst>
                    <a:cxn ang="0">
                      <a:pos x="467" y="897"/>
                    </a:cxn>
                    <a:cxn ang="0">
                      <a:pos x="388" y="740"/>
                    </a:cxn>
                    <a:cxn ang="0">
                      <a:pos x="333" y="695"/>
                    </a:cxn>
                    <a:cxn ang="0">
                      <a:pos x="45" y="695"/>
                    </a:cxn>
                    <a:cxn ang="0">
                      <a:pos x="0" y="741"/>
                    </a:cxn>
                    <a:cxn ang="0">
                      <a:pos x="0" y="1318"/>
                    </a:cxn>
                    <a:cxn ang="0">
                      <a:pos x="45" y="1363"/>
                    </a:cxn>
                    <a:cxn ang="0">
                      <a:pos x="622" y="1363"/>
                    </a:cxn>
                    <a:cxn ang="0">
                      <a:pos x="668" y="1318"/>
                    </a:cxn>
                    <a:cxn ang="0">
                      <a:pos x="668" y="1031"/>
                    </a:cxn>
                    <a:cxn ang="0">
                      <a:pos x="624" y="975"/>
                    </a:cxn>
                    <a:cxn ang="0">
                      <a:pos x="467" y="897"/>
                    </a:cxn>
                    <a:cxn ang="0">
                      <a:pos x="897" y="467"/>
                    </a:cxn>
                    <a:cxn ang="0">
                      <a:pos x="975" y="623"/>
                    </a:cxn>
                    <a:cxn ang="0">
                      <a:pos x="1031" y="668"/>
                    </a:cxn>
                    <a:cxn ang="0">
                      <a:pos x="1318" y="668"/>
                    </a:cxn>
                    <a:cxn ang="0">
                      <a:pos x="1364" y="622"/>
                    </a:cxn>
                    <a:cxn ang="0">
                      <a:pos x="1364" y="45"/>
                    </a:cxn>
                    <a:cxn ang="0">
                      <a:pos x="1318" y="0"/>
                    </a:cxn>
                    <a:cxn ang="0">
                      <a:pos x="741" y="0"/>
                    </a:cxn>
                    <a:cxn ang="0">
                      <a:pos x="696" y="45"/>
                    </a:cxn>
                    <a:cxn ang="0">
                      <a:pos x="696" y="333"/>
                    </a:cxn>
                    <a:cxn ang="0">
                      <a:pos x="740" y="388"/>
                    </a:cxn>
                    <a:cxn ang="0">
                      <a:pos x="897" y="467"/>
                    </a:cxn>
                  </a:cxnLst>
                  <a:rect l="0" t="0" r="r" b="b"/>
                  <a:pathLst>
                    <a:path w="1364" h="1363">
                      <a:moveTo>
                        <a:pt x="467" y="897"/>
                      </a:moveTo>
                      <a:cubicBezTo>
                        <a:pt x="411" y="841"/>
                        <a:pt x="388" y="740"/>
                        <a:pt x="388" y="740"/>
                      </a:cubicBezTo>
                      <a:cubicBezTo>
                        <a:pt x="383" y="715"/>
                        <a:pt x="358" y="695"/>
                        <a:pt x="333" y="695"/>
                      </a:cubicBezTo>
                      <a:cubicBezTo>
                        <a:pt x="45" y="695"/>
                        <a:pt x="45" y="695"/>
                        <a:pt x="45" y="695"/>
                      </a:cubicBezTo>
                      <a:cubicBezTo>
                        <a:pt x="20" y="695"/>
                        <a:pt x="0" y="716"/>
                        <a:pt x="0" y="741"/>
                      </a:cubicBezTo>
                      <a:cubicBezTo>
                        <a:pt x="0" y="1318"/>
                        <a:pt x="0" y="1318"/>
                        <a:pt x="0" y="1318"/>
                      </a:cubicBezTo>
                      <a:cubicBezTo>
                        <a:pt x="0" y="1343"/>
                        <a:pt x="20" y="1363"/>
                        <a:pt x="45" y="1363"/>
                      </a:cubicBezTo>
                      <a:cubicBezTo>
                        <a:pt x="622" y="1363"/>
                        <a:pt x="622" y="1363"/>
                        <a:pt x="622" y="1363"/>
                      </a:cubicBezTo>
                      <a:cubicBezTo>
                        <a:pt x="647" y="1363"/>
                        <a:pt x="668" y="1343"/>
                        <a:pt x="668" y="1318"/>
                      </a:cubicBezTo>
                      <a:cubicBezTo>
                        <a:pt x="668" y="1031"/>
                        <a:pt x="668" y="1031"/>
                        <a:pt x="668" y="1031"/>
                      </a:cubicBezTo>
                      <a:cubicBezTo>
                        <a:pt x="668" y="1006"/>
                        <a:pt x="648" y="981"/>
                        <a:pt x="624" y="975"/>
                      </a:cubicBezTo>
                      <a:cubicBezTo>
                        <a:pt x="624" y="975"/>
                        <a:pt x="523" y="952"/>
                        <a:pt x="467" y="897"/>
                      </a:cubicBezTo>
                      <a:close/>
                      <a:moveTo>
                        <a:pt x="897" y="467"/>
                      </a:moveTo>
                      <a:cubicBezTo>
                        <a:pt x="952" y="522"/>
                        <a:pt x="975" y="623"/>
                        <a:pt x="975" y="623"/>
                      </a:cubicBezTo>
                      <a:cubicBezTo>
                        <a:pt x="981" y="648"/>
                        <a:pt x="1006" y="668"/>
                        <a:pt x="1031" y="668"/>
                      </a:cubicBezTo>
                      <a:cubicBezTo>
                        <a:pt x="1318" y="668"/>
                        <a:pt x="1318" y="668"/>
                        <a:pt x="1318" y="668"/>
                      </a:cubicBezTo>
                      <a:cubicBezTo>
                        <a:pt x="1343" y="668"/>
                        <a:pt x="1364" y="647"/>
                        <a:pt x="1364" y="622"/>
                      </a:cubicBezTo>
                      <a:cubicBezTo>
                        <a:pt x="1364" y="45"/>
                        <a:pt x="1364" y="45"/>
                        <a:pt x="1364" y="45"/>
                      </a:cubicBezTo>
                      <a:cubicBezTo>
                        <a:pt x="1364" y="20"/>
                        <a:pt x="1343" y="0"/>
                        <a:pt x="1318" y="0"/>
                      </a:cubicBezTo>
                      <a:cubicBezTo>
                        <a:pt x="741" y="0"/>
                        <a:pt x="741" y="0"/>
                        <a:pt x="741" y="0"/>
                      </a:cubicBezTo>
                      <a:cubicBezTo>
                        <a:pt x="716" y="0"/>
                        <a:pt x="696" y="20"/>
                        <a:pt x="696" y="45"/>
                      </a:cubicBezTo>
                      <a:cubicBezTo>
                        <a:pt x="696" y="333"/>
                        <a:pt x="696" y="333"/>
                        <a:pt x="696" y="333"/>
                      </a:cubicBezTo>
                      <a:cubicBezTo>
                        <a:pt x="696" y="357"/>
                        <a:pt x="715" y="382"/>
                        <a:pt x="740" y="388"/>
                      </a:cubicBezTo>
                      <a:cubicBezTo>
                        <a:pt x="740" y="388"/>
                        <a:pt x="841" y="411"/>
                        <a:pt x="897" y="467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9525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>
                  <a:defPPr>
                    <a:defRPr lang="ko-KR"/>
                  </a:defPPr>
                  <a:lvl1pPr marL="0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08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816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724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631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539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447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355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263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59" name="Freeform 11">
                  <a:extLst>
                    <a:ext uri="{FF2B5EF4-FFF2-40B4-BE49-F238E27FC236}">
                      <a16:creationId xmlns:a16="http://schemas.microsoft.com/office/drawing/2014/main" id="{8FE65B86-00AA-4D8D-9302-45C7FB21B8F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2" y="1493"/>
                  <a:ext cx="2306" cy="2305"/>
                </a:xfrm>
                <a:custGeom>
                  <a:avLst/>
                  <a:gdLst/>
                  <a:ahLst/>
                  <a:cxnLst>
                    <a:cxn ang="0">
                      <a:pos x="897" y="897"/>
                    </a:cxn>
                    <a:cxn ang="0">
                      <a:pos x="740" y="975"/>
                    </a:cxn>
                    <a:cxn ang="0">
                      <a:pos x="696" y="1031"/>
                    </a:cxn>
                    <a:cxn ang="0">
                      <a:pos x="696" y="1318"/>
                    </a:cxn>
                    <a:cxn ang="0">
                      <a:pos x="741" y="1363"/>
                    </a:cxn>
                    <a:cxn ang="0">
                      <a:pos x="1318" y="1363"/>
                    </a:cxn>
                    <a:cxn ang="0">
                      <a:pos x="1364" y="1318"/>
                    </a:cxn>
                    <a:cxn ang="0">
                      <a:pos x="1364" y="741"/>
                    </a:cxn>
                    <a:cxn ang="0">
                      <a:pos x="1318" y="695"/>
                    </a:cxn>
                    <a:cxn ang="0">
                      <a:pos x="1031" y="695"/>
                    </a:cxn>
                    <a:cxn ang="0">
                      <a:pos x="975" y="740"/>
                    </a:cxn>
                    <a:cxn ang="0">
                      <a:pos x="897" y="897"/>
                    </a:cxn>
                    <a:cxn ang="0">
                      <a:pos x="467" y="467"/>
                    </a:cxn>
                    <a:cxn ang="0">
                      <a:pos x="624" y="388"/>
                    </a:cxn>
                    <a:cxn ang="0">
                      <a:pos x="668" y="333"/>
                    </a:cxn>
                    <a:cxn ang="0">
                      <a:pos x="668" y="45"/>
                    </a:cxn>
                    <a:cxn ang="0">
                      <a:pos x="622" y="0"/>
                    </a:cxn>
                    <a:cxn ang="0">
                      <a:pos x="45" y="0"/>
                    </a:cxn>
                    <a:cxn ang="0">
                      <a:pos x="0" y="45"/>
                    </a:cxn>
                    <a:cxn ang="0">
                      <a:pos x="0" y="622"/>
                    </a:cxn>
                    <a:cxn ang="0">
                      <a:pos x="45" y="668"/>
                    </a:cxn>
                    <a:cxn ang="0">
                      <a:pos x="333" y="668"/>
                    </a:cxn>
                    <a:cxn ang="0">
                      <a:pos x="388" y="623"/>
                    </a:cxn>
                    <a:cxn ang="0">
                      <a:pos x="467" y="467"/>
                    </a:cxn>
                  </a:cxnLst>
                  <a:rect l="0" t="0" r="r" b="b"/>
                  <a:pathLst>
                    <a:path w="1364" h="1363">
                      <a:moveTo>
                        <a:pt x="897" y="897"/>
                      </a:moveTo>
                      <a:cubicBezTo>
                        <a:pt x="841" y="952"/>
                        <a:pt x="740" y="975"/>
                        <a:pt x="740" y="975"/>
                      </a:cubicBezTo>
                      <a:cubicBezTo>
                        <a:pt x="715" y="981"/>
                        <a:pt x="696" y="1006"/>
                        <a:pt x="696" y="1031"/>
                      </a:cubicBezTo>
                      <a:cubicBezTo>
                        <a:pt x="696" y="1318"/>
                        <a:pt x="696" y="1318"/>
                        <a:pt x="696" y="1318"/>
                      </a:cubicBezTo>
                      <a:cubicBezTo>
                        <a:pt x="696" y="1343"/>
                        <a:pt x="716" y="1363"/>
                        <a:pt x="741" y="1363"/>
                      </a:cubicBezTo>
                      <a:cubicBezTo>
                        <a:pt x="1318" y="1363"/>
                        <a:pt x="1318" y="1363"/>
                        <a:pt x="1318" y="1363"/>
                      </a:cubicBezTo>
                      <a:cubicBezTo>
                        <a:pt x="1343" y="1363"/>
                        <a:pt x="1364" y="1343"/>
                        <a:pt x="1364" y="1318"/>
                      </a:cubicBezTo>
                      <a:cubicBezTo>
                        <a:pt x="1364" y="741"/>
                        <a:pt x="1364" y="741"/>
                        <a:pt x="1364" y="741"/>
                      </a:cubicBezTo>
                      <a:cubicBezTo>
                        <a:pt x="1364" y="716"/>
                        <a:pt x="1343" y="695"/>
                        <a:pt x="1318" y="695"/>
                      </a:cubicBezTo>
                      <a:cubicBezTo>
                        <a:pt x="1031" y="695"/>
                        <a:pt x="1031" y="695"/>
                        <a:pt x="1031" y="695"/>
                      </a:cubicBezTo>
                      <a:cubicBezTo>
                        <a:pt x="1006" y="695"/>
                        <a:pt x="981" y="715"/>
                        <a:pt x="975" y="740"/>
                      </a:cubicBezTo>
                      <a:cubicBezTo>
                        <a:pt x="975" y="740"/>
                        <a:pt x="952" y="841"/>
                        <a:pt x="897" y="897"/>
                      </a:cubicBezTo>
                      <a:close/>
                      <a:moveTo>
                        <a:pt x="467" y="467"/>
                      </a:moveTo>
                      <a:cubicBezTo>
                        <a:pt x="523" y="411"/>
                        <a:pt x="624" y="388"/>
                        <a:pt x="624" y="388"/>
                      </a:cubicBezTo>
                      <a:cubicBezTo>
                        <a:pt x="648" y="382"/>
                        <a:pt x="668" y="357"/>
                        <a:pt x="668" y="333"/>
                      </a:cubicBezTo>
                      <a:cubicBezTo>
                        <a:pt x="668" y="45"/>
                        <a:pt x="668" y="45"/>
                        <a:pt x="668" y="45"/>
                      </a:cubicBezTo>
                      <a:cubicBezTo>
                        <a:pt x="668" y="20"/>
                        <a:pt x="647" y="0"/>
                        <a:pt x="622" y="0"/>
                      </a:cubicBez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622"/>
                        <a:pt x="0" y="622"/>
                        <a:pt x="0" y="622"/>
                      </a:cubicBezTo>
                      <a:cubicBezTo>
                        <a:pt x="0" y="647"/>
                        <a:pt x="20" y="668"/>
                        <a:pt x="45" y="668"/>
                      </a:cubicBezTo>
                      <a:cubicBezTo>
                        <a:pt x="333" y="668"/>
                        <a:pt x="333" y="668"/>
                        <a:pt x="333" y="668"/>
                      </a:cubicBezTo>
                      <a:cubicBezTo>
                        <a:pt x="358" y="668"/>
                        <a:pt x="383" y="648"/>
                        <a:pt x="388" y="623"/>
                      </a:cubicBezTo>
                      <a:cubicBezTo>
                        <a:pt x="388" y="623"/>
                        <a:pt x="411" y="522"/>
                        <a:pt x="467" y="467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ko-KR"/>
                  </a:defPPr>
                  <a:lvl1pPr marL="0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08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816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724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631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539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447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355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263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0" name="AutoShape 12">
                  <a:extLst>
                    <a:ext uri="{FF2B5EF4-FFF2-40B4-BE49-F238E27FC236}">
                      <a16:creationId xmlns:a16="http://schemas.microsoft.com/office/drawing/2014/main" id="{A306FE12-ACCE-42D2-A824-739EB4BF45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" y="1494"/>
                  <a:ext cx="858" cy="1130"/>
                </a:xfrm>
                <a:prstGeom prst="roundRect">
                  <a:avLst>
                    <a:gd name="adj" fmla="val 4778"/>
                  </a:avLst>
                </a:prstGeom>
                <a:solidFill>
                  <a:srgbClr val="DDDDDD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ko-KR"/>
                  </a:defPPr>
                  <a:lvl1pPr marL="0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08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816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724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631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539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447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355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263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1" name="AutoShape 13">
                  <a:extLst>
                    <a:ext uri="{FF2B5EF4-FFF2-40B4-BE49-F238E27FC236}">
                      <a16:creationId xmlns:a16="http://schemas.microsoft.com/office/drawing/2014/main" id="{1B85A22A-ED79-4FE5-A03E-C1737F98E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1" y="2665"/>
                  <a:ext cx="857" cy="1130"/>
                </a:xfrm>
                <a:prstGeom prst="roundRect">
                  <a:avLst>
                    <a:gd name="adj" fmla="val 4778"/>
                  </a:avLst>
                </a:prstGeom>
                <a:solidFill>
                  <a:srgbClr val="DDDDDD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ko-KR"/>
                  </a:defPPr>
                  <a:lvl1pPr marL="0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08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816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724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631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539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447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355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263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62" name="AutoShape 14">
                  <a:extLst>
                    <a:ext uri="{FF2B5EF4-FFF2-40B4-BE49-F238E27FC236}">
                      <a16:creationId xmlns:a16="http://schemas.microsoft.com/office/drawing/2014/main" id="{C5145F24-BC99-42B9-B6FD-0968B3D60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1" y="1494"/>
                  <a:ext cx="857" cy="1130"/>
                </a:xfrm>
                <a:prstGeom prst="roundRect">
                  <a:avLst>
                    <a:gd name="adj" fmla="val 4778"/>
                  </a:avLst>
                </a:prstGeom>
                <a:solidFill>
                  <a:srgbClr val="DDDDDD"/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>
                  <a:defPPr>
                    <a:defRPr lang="ko-KR"/>
                  </a:defPPr>
                  <a:lvl1pPr marL="0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78908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57816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436724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915631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94539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873447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352355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31263" algn="l" defTabSz="957816" rtl="0" eaLnBrk="1" latinLnBrk="1" hangingPunct="1">
                    <a:defRPr sz="19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</p:grpSp>
        <p:sp>
          <p:nvSpPr>
            <p:cNvPr id="34" name="AutoShape 15">
              <a:extLst>
                <a:ext uri="{FF2B5EF4-FFF2-40B4-BE49-F238E27FC236}">
                  <a16:creationId xmlns:a16="http://schemas.microsoft.com/office/drawing/2014/main" id="{79ED28AB-6885-40B2-BEE0-ABF0821AF8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491" y="1127125"/>
              <a:ext cx="2478220" cy="962025"/>
            </a:xfrm>
            <a:prstGeom prst="roundRect">
              <a:avLst>
                <a:gd name="adj" fmla="val 6824"/>
              </a:avLst>
            </a:prstGeom>
            <a:solidFill>
              <a:srgbClr val="DDDDDD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5" name="Rectangle 16">
              <a:extLst>
                <a:ext uri="{FF2B5EF4-FFF2-40B4-BE49-F238E27FC236}">
                  <a16:creationId xmlns:a16="http://schemas.microsoft.com/office/drawing/2014/main" id="{23BFF40B-E088-4D23-A6B8-1775B1E4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28" y="1142521"/>
              <a:ext cx="2500576" cy="1697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5575" indent="-155575" algn="l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1600" dirty="0">
                  <a:latin typeface="+mj-ea"/>
                  <a:ea typeface="+mj-ea"/>
                </a:rPr>
                <a:t>IT</a:t>
              </a:r>
              <a:r>
                <a:rPr lang="ko-KR" altLang="en-US" sz="1600" dirty="0">
                  <a:latin typeface="+mj-ea"/>
                  <a:ea typeface="+mj-ea"/>
                </a:rPr>
                <a:t>의 산업 적용 경험 다수 보유</a:t>
              </a:r>
              <a:endParaRPr lang="en-US" altLang="ko-KR" sz="1600" dirty="0">
                <a:latin typeface="+mj-ea"/>
                <a:ea typeface="+mj-ea"/>
              </a:endParaRPr>
            </a:p>
            <a:p>
              <a:pPr marL="155575" indent="-155575" algn="l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>
                  <a:latin typeface="+mj-ea"/>
                  <a:ea typeface="+mj-ea"/>
                </a:rPr>
                <a:t>최신 </a:t>
              </a:r>
              <a:r>
                <a:rPr lang="en-US" altLang="ko-KR" sz="1600" dirty="0">
                  <a:latin typeface="+mj-ea"/>
                  <a:ea typeface="+mj-ea"/>
                </a:rPr>
                <a:t>IT</a:t>
              </a:r>
              <a:r>
                <a:rPr lang="ko-KR" altLang="en-US" sz="1600" dirty="0">
                  <a:latin typeface="+mj-ea"/>
                  <a:ea typeface="+mj-ea"/>
                </a:rPr>
                <a:t>기술에 대한 연구</a:t>
              </a:r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ko-KR" altLang="en-US" sz="1600" dirty="0">
                  <a:latin typeface="+mj-ea"/>
                  <a:ea typeface="+mj-ea"/>
                </a:rPr>
                <a:t>분석 경험 보유</a:t>
              </a:r>
              <a:endParaRPr lang="en-US" altLang="ko-KR" sz="1600" dirty="0">
                <a:latin typeface="+mj-ea"/>
                <a:ea typeface="+mj-ea"/>
              </a:endParaRPr>
            </a:p>
          </p:txBody>
        </p:sp>
        <p:sp>
          <p:nvSpPr>
            <p:cNvPr id="36" name="Rectangle 17">
              <a:extLst>
                <a:ext uri="{FF2B5EF4-FFF2-40B4-BE49-F238E27FC236}">
                  <a16:creationId xmlns:a16="http://schemas.microsoft.com/office/drawing/2014/main" id="{8405F989-A2C1-4AB3-9649-1636A33F7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792" y="1142521"/>
              <a:ext cx="2478219" cy="1697666"/>
            </a:xfrm>
            <a:prstGeom prst="rect">
              <a:avLst/>
            </a:prstGeom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5575" indent="-155575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>
                  <a:latin typeface="+mj-ea"/>
                  <a:ea typeface="+mj-ea"/>
                </a:rPr>
                <a:t>의료 </a:t>
              </a:r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ko-KR" altLang="en-US" sz="1600" dirty="0">
                  <a:latin typeface="+mj-ea"/>
                  <a:ea typeface="+mj-ea"/>
                </a:rPr>
                <a:t> </a:t>
              </a:r>
              <a:r>
                <a:rPr lang="ko-KR" altLang="en-US" sz="1600" dirty="0" err="1">
                  <a:latin typeface="+mj-ea"/>
                  <a:ea typeface="+mj-ea"/>
                </a:rPr>
                <a:t>바이오로직학에</a:t>
              </a:r>
              <a:r>
                <a:rPr lang="ko-KR" altLang="en-US" sz="1600" dirty="0">
                  <a:latin typeface="+mj-ea"/>
                  <a:ea typeface="+mj-ea"/>
                </a:rPr>
                <a:t> 대한 경험</a:t>
              </a:r>
              <a:r>
                <a:rPr lang="en-US" altLang="ko-KR" sz="1600" dirty="0">
                  <a:latin typeface="+mj-ea"/>
                  <a:ea typeface="+mj-ea"/>
                </a:rPr>
                <a:t>/</a:t>
              </a:r>
              <a:r>
                <a:rPr lang="ko-KR" altLang="en-US" sz="1600" dirty="0">
                  <a:latin typeface="+mj-ea"/>
                  <a:ea typeface="+mj-ea"/>
                </a:rPr>
                <a:t>이해 부족</a:t>
              </a:r>
              <a:endParaRPr lang="en-US" altLang="ko-KR" sz="1600" dirty="0">
                <a:latin typeface="+mj-ea"/>
                <a:ea typeface="+mj-ea"/>
              </a:endParaRPr>
            </a:p>
            <a:p>
              <a:pPr marL="155575" indent="-155575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>
                  <a:latin typeface="+mj-ea"/>
                  <a:ea typeface="+mj-ea"/>
                </a:rPr>
                <a:t>해당 도메인 인력 부족</a:t>
              </a:r>
            </a:p>
            <a:p>
              <a:pPr marL="155575" indent="-155575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>
                  <a:latin typeface="+mj-ea"/>
                  <a:ea typeface="+mj-ea"/>
                </a:rPr>
                <a:t>연구 자금 부족</a:t>
              </a:r>
              <a:endParaRPr lang="en-US" altLang="ko-KR" sz="1600" dirty="0">
                <a:latin typeface="+mj-ea"/>
                <a:ea typeface="+mj-ea"/>
              </a:endParaRPr>
            </a:p>
          </p:txBody>
        </p:sp>
        <p:sp>
          <p:nvSpPr>
            <p:cNvPr id="37" name="AutoShape 18">
              <a:extLst>
                <a:ext uri="{FF2B5EF4-FFF2-40B4-BE49-F238E27FC236}">
                  <a16:creationId xmlns:a16="http://schemas.microsoft.com/office/drawing/2014/main" id="{16EC130D-A6C5-49C0-9A96-1F008F66C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5" y="3000375"/>
              <a:ext cx="5484416" cy="62388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8" name="AutoShape 19">
              <a:extLst>
                <a:ext uri="{FF2B5EF4-FFF2-40B4-BE49-F238E27FC236}">
                  <a16:creationId xmlns:a16="http://schemas.microsoft.com/office/drawing/2014/main" id="{E4654B29-DF61-4902-88EB-C0FCAECFD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5" y="2843211"/>
              <a:ext cx="2192735" cy="3381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rgbClr val="336699"/>
                  </a:solidFill>
                </a:rPr>
                <a:t>Strength</a:t>
              </a:r>
            </a:p>
          </p:txBody>
        </p:sp>
        <p:sp>
          <p:nvSpPr>
            <p:cNvPr id="39" name="AutoShape 20">
              <a:extLst>
                <a:ext uri="{FF2B5EF4-FFF2-40B4-BE49-F238E27FC236}">
                  <a16:creationId xmlns:a16="http://schemas.microsoft.com/office/drawing/2014/main" id="{F6B84782-7B3A-4EBF-898E-584880835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076" y="2843211"/>
              <a:ext cx="2194454" cy="33813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b="1" dirty="0">
                  <a:solidFill>
                    <a:srgbClr val="336699"/>
                  </a:solidFill>
                </a:rPr>
                <a:t>Weakness </a:t>
              </a:r>
            </a:p>
          </p:txBody>
        </p:sp>
        <p:sp>
          <p:nvSpPr>
            <p:cNvPr id="40" name="AutoShape 21">
              <a:extLst>
                <a:ext uri="{FF2B5EF4-FFF2-40B4-BE49-F238E27FC236}">
                  <a16:creationId xmlns:a16="http://schemas.microsoft.com/office/drawing/2014/main" id="{D4350033-9837-429D-A993-C6BDEF958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85" y="3313111"/>
              <a:ext cx="2192735" cy="3365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>
                  <a:solidFill>
                    <a:srgbClr val="336699"/>
                  </a:solidFill>
                </a:rPr>
                <a:t>Opportunity</a:t>
              </a:r>
            </a:p>
          </p:txBody>
        </p:sp>
        <p:sp>
          <p:nvSpPr>
            <p:cNvPr id="41" name="AutoShape 22">
              <a:extLst>
                <a:ext uri="{FF2B5EF4-FFF2-40B4-BE49-F238E27FC236}">
                  <a16:creationId xmlns:a16="http://schemas.microsoft.com/office/drawing/2014/main" id="{EB0F6A75-B6A5-4555-B7AD-BB5F8357E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6076" y="3313111"/>
              <a:ext cx="2194454" cy="33655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altLang="ko-KR" b="1" dirty="0">
                  <a:solidFill>
                    <a:srgbClr val="336699"/>
                  </a:solidFill>
                </a:rPr>
                <a:t>Threat </a:t>
              </a:r>
            </a:p>
          </p:txBody>
        </p:sp>
        <p:grpSp>
          <p:nvGrpSpPr>
            <p:cNvPr id="42" name="Group 23">
              <a:extLst>
                <a:ext uri="{FF2B5EF4-FFF2-40B4-BE49-F238E27FC236}">
                  <a16:creationId xmlns:a16="http://schemas.microsoft.com/office/drawing/2014/main" id="{EF6658FA-104B-4373-A668-F04FF0350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755" y="2586037"/>
              <a:ext cx="1602846" cy="1484313"/>
              <a:chOff x="832" y="4065"/>
              <a:chExt cx="720" cy="720"/>
            </a:xfrm>
          </p:grpSpPr>
          <p:sp>
            <p:nvSpPr>
              <p:cNvPr id="53" name="Oval 24">
                <a:extLst>
                  <a:ext uri="{FF2B5EF4-FFF2-40B4-BE49-F238E27FC236}">
                    <a16:creationId xmlns:a16="http://schemas.microsoft.com/office/drawing/2014/main" id="{9EE5EF17-E55F-46E7-AE0F-25F7DE5BA9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" y="4065"/>
                <a:ext cx="720" cy="720"/>
              </a:xfrm>
              <a:prstGeom prst="ellipse">
                <a:avLst/>
              </a:prstGeom>
              <a:solidFill>
                <a:srgbClr val="4D7191"/>
              </a:solidFill>
              <a:ln w="57150" algn="ctr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pic>
            <p:nvPicPr>
              <p:cNvPr id="54" name="Picture 25" descr="원 copy">
                <a:extLst>
                  <a:ext uri="{FF2B5EF4-FFF2-40B4-BE49-F238E27FC236}">
                    <a16:creationId xmlns:a16="http://schemas.microsoft.com/office/drawing/2014/main" id="{37474208-DD0B-4E4C-8227-EE84C0F59DB7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70" y="4103"/>
                <a:ext cx="644" cy="644"/>
              </a:xfrm>
              <a:prstGeom prst="rect">
                <a:avLst/>
              </a:prstGeom>
              <a:noFill/>
            </p:spPr>
          </p:pic>
        </p:grp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BF08D046-5917-429B-98F5-81EFEBE6A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27" y="4131626"/>
              <a:ext cx="2474757" cy="148431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5575" indent="-155575" algn="l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/>
                <a:t>초기 투자자</a:t>
              </a:r>
              <a:r>
                <a:rPr lang="en-US" altLang="ko-KR" sz="1600" dirty="0"/>
                <a:t>(</a:t>
              </a:r>
              <a:r>
                <a:rPr lang="en-US" altLang="ko-KR" sz="1600" dirty="0" err="1"/>
                <a:t>SMTech</a:t>
              </a:r>
              <a:r>
                <a:rPr lang="en-US" altLang="ko-KR" sz="1600" dirty="0"/>
                <a:t>)</a:t>
              </a:r>
              <a:r>
                <a:rPr lang="ko-KR" altLang="en-US" sz="1600" dirty="0"/>
                <a:t>의 도메인 연관성 높음</a:t>
              </a:r>
              <a:endParaRPr lang="en-US" altLang="ko-KR" sz="1600" dirty="0"/>
            </a:p>
            <a:p>
              <a:pPr marL="155575" indent="-155575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>
                  <a:latin typeface="+mj-ea"/>
                </a:rPr>
                <a:t>국내</a:t>
              </a:r>
              <a:r>
                <a:rPr lang="en-US" altLang="ko-KR" sz="1600" dirty="0">
                  <a:latin typeface="+mj-ea"/>
                </a:rPr>
                <a:t>/</a:t>
              </a:r>
              <a:r>
                <a:rPr lang="ko-KR" altLang="en-US" sz="1600" dirty="0">
                  <a:latin typeface="+mj-ea"/>
                </a:rPr>
                <a:t>외 의료 데이터 수집 용이</a:t>
              </a:r>
              <a:r>
                <a:rPr lang="en-US" altLang="ko-KR" sz="1600" dirty="0">
                  <a:latin typeface="+mj-ea"/>
                </a:rPr>
                <a:t>(</a:t>
              </a:r>
              <a:r>
                <a:rPr lang="ko-KR" altLang="en-US" sz="1600" dirty="0">
                  <a:latin typeface="+mj-ea"/>
                </a:rPr>
                <a:t>투자사를 통한 다양한 업체 연계</a:t>
              </a:r>
              <a:r>
                <a:rPr lang="en-US" altLang="ko-KR" sz="1600" dirty="0">
                  <a:latin typeface="+mj-ea"/>
                </a:rPr>
                <a:t>)</a:t>
              </a:r>
            </a:p>
            <a:p>
              <a:pPr marL="155575" indent="-155575" algn="l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endParaRPr lang="en-US" altLang="ko-KR" sz="1600" dirty="0"/>
            </a:p>
          </p:txBody>
        </p:sp>
        <p:sp>
          <p:nvSpPr>
            <p:cNvPr id="45" name="Rectangle 30">
              <a:extLst>
                <a:ext uri="{FF2B5EF4-FFF2-40B4-BE49-F238E27FC236}">
                  <a16:creationId xmlns:a16="http://schemas.microsoft.com/office/drawing/2014/main" id="{B3802218-C4C8-4B55-BF1F-DFB793F6C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3791" y="4243386"/>
              <a:ext cx="2478220" cy="148431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>
              <a:defPPr>
                <a:defRPr lang="ko-KR"/>
              </a:defPPr>
              <a:lvl1pPr marL="0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78908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57816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36724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15631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94539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73447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52355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31263" algn="l" defTabSz="957816" rtl="0" eaLnBrk="1" latinLnBrk="1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55575" indent="-155575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600" dirty="0"/>
                <a:t>신약 개발의 난이도가 높은 편임</a:t>
              </a:r>
              <a:endParaRPr lang="en-US" altLang="ko-KR" sz="1600" dirty="0"/>
            </a:p>
            <a:p>
              <a:pPr marL="155575" indent="-155575" fontAlgn="ctr" latinLnBrk="0"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endParaRPr lang="en-US" altLang="ko-KR" sz="1600" dirty="0"/>
            </a:p>
          </p:txBody>
        </p:sp>
        <p:grpSp>
          <p:nvGrpSpPr>
            <p:cNvPr id="46" name="Group 43">
              <a:extLst>
                <a:ext uri="{FF2B5EF4-FFF2-40B4-BE49-F238E27FC236}">
                  <a16:creationId xmlns:a16="http://schemas.microsoft.com/office/drawing/2014/main" id="{E58FA934-246C-4497-9E5E-152F33889E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6980" y="1169986"/>
              <a:ext cx="3678634" cy="4548188"/>
              <a:chOff x="3503" y="1200"/>
              <a:chExt cx="2051" cy="2913"/>
            </a:xfrm>
          </p:grpSpPr>
          <p:sp>
            <p:nvSpPr>
              <p:cNvPr id="47" name="AutoShape 27">
                <a:extLst>
                  <a:ext uri="{FF2B5EF4-FFF2-40B4-BE49-F238E27FC236}">
                    <a16:creationId xmlns:a16="http://schemas.microsoft.com/office/drawing/2014/main" id="{AAAA3665-53CD-4220-80DA-7800E71DF3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3" y="1200"/>
                <a:ext cx="2051" cy="2913"/>
              </a:xfrm>
              <a:prstGeom prst="roundRect">
                <a:avLst>
                  <a:gd name="adj" fmla="val 2866"/>
                </a:avLst>
              </a:prstGeom>
              <a:gradFill rotWithShape="1">
                <a:gsLst>
                  <a:gs pos="0">
                    <a:srgbClr val="446292"/>
                  </a:gs>
                  <a:gs pos="100000">
                    <a:srgbClr val="446292">
                      <a:gamma/>
                      <a:tint val="79216"/>
                      <a:invGamma/>
                    </a:srgbClr>
                  </a:gs>
                </a:gsLst>
                <a:lin ang="5400000" scaled="1"/>
              </a:gradFill>
              <a:ln w="12700" algn="ctr">
                <a:noFill/>
                <a:round/>
                <a:headEnd/>
                <a:tailEnd/>
              </a:ln>
              <a:effectLst>
                <a:prstShdw prst="shdw17" dist="25400" dir="16200000">
                  <a:srgbClr val="446292">
                    <a:gamma/>
                    <a:shade val="60000"/>
                    <a:invGamma/>
                  </a:srgbClr>
                </a:prstShdw>
              </a:effectLst>
            </p:spPr>
            <p:txBody>
              <a:bodyPr lIns="72000" tIns="46800" rIns="72000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39700" indent="-139700">
                  <a:spcBef>
                    <a:spcPct val="50000"/>
                  </a:spcBef>
                </a:pPr>
                <a:r>
                  <a:rPr lang="ko-KR" altLang="en-US" sz="1600" b="1">
                    <a:solidFill>
                      <a:schemeClr val="bg1"/>
                    </a:solidFill>
                    <a:cs typeface="Times New Roman" pitchFamily="18" charset="0"/>
                  </a:rPr>
                  <a:t>활용계획</a:t>
                </a:r>
                <a:endParaRPr lang="en-US" altLang="ko-KR" sz="1600" b="1" dirty="0">
                  <a:solidFill>
                    <a:schemeClr val="bg1"/>
                  </a:solidFill>
                  <a:cs typeface="Times New Roman" pitchFamily="18" charset="0"/>
                </a:endParaRPr>
              </a:p>
            </p:txBody>
          </p:sp>
          <p:sp>
            <p:nvSpPr>
              <p:cNvPr id="48" name="AutoShape 28">
                <a:extLst>
                  <a:ext uri="{FF2B5EF4-FFF2-40B4-BE49-F238E27FC236}">
                    <a16:creationId xmlns:a16="http://schemas.microsoft.com/office/drawing/2014/main" id="{25DD0E80-A0C2-420E-A765-AE8F5961A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1582"/>
                <a:ext cx="1861" cy="457"/>
              </a:xfrm>
              <a:prstGeom prst="roundRect">
                <a:avLst>
                  <a:gd name="adj" fmla="val 12120"/>
                </a:avLst>
              </a:prstGeom>
              <a:gradFill rotWithShape="1">
                <a:gsLst>
                  <a:gs pos="0">
                    <a:srgbClr val="E0E0E0">
                      <a:gamma/>
                      <a:tint val="22353"/>
                      <a:invGamma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ln w="127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lIns="90000" rIns="54000" anchor="ctr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1600" b="1" dirty="0">
                    <a:solidFill>
                      <a:srgbClr val="26313A"/>
                    </a:solidFill>
                    <a:latin typeface="+mj-ea"/>
                    <a:ea typeface="+mj-ea"/>
                  </a:rPr>
                  <a:t>인공지능 기술 연구 </a:t>
                </a:r>
                <a:r>
                  <a:rPr lang="en-US" altLang="ko-KR" sz="1600" b="1" dirty="0">
                    <a:solidFill>
                      <a:srgbClr val="26313A"/>
                    </a:solidFill>
                    <a:latin typeface="+mj-ea"/>
                    <a:ea typeface="+mj-ea"/>
                  </a:rPr>
                  <a:t>/ </a:t>
                </a:r>
                <a:r>
                  <a:rPr lang="ko-KR" altLang="en-US" sz="1600" b="1" dirty="0">
                    <a:solidFill>
                      <a:srgbClr val="26313A"/>
                    </a:solidFill>
                    <a:latin typeface="+mj-ea"/>
                    <a:ea typeface="+mj-ea"/>
                  </a:rPr>
                  <a:t>기술 고도화</a:t>
                </a:r>
                <a:endParaRPr lang="en-US" altLang="en-US" sz="1600" b="1" dirty="0">
                  <a:solidFill>
                    <a:srgbClr val="26313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9" name="AutoShape 31">
                <a:extLst>
                  <a:ext uri="{FF2B5EF4-FFF2-40B4-BE49-F238E27FC236}">
                    <a16:creationId xmlns:a16="http://schemas.microsoft.com/office/drawing/2014/main" id="{E60985AA-A3F8-4D10-AB07-05B01239C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2086"/>
                <a:ext cx="1861" cy="456"/>
              </a:xfrm>
              <a:prstGeom prst="roundRect">
                <a:avLst>
                  <a:gd name="adj" fmla="val 12120"/>
                </a:avLst>
              </a:prstGeom>
              <a:gradFill rotWithShape="1">
                <a:gsLst>
                  <a:gs pos="0">
                    <a:srgbClr val="E0E0E0">
                      <a:gamma/>
                      <a:tint val="22353"/>
                      <a:invGamma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ln w="127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lIns="90000" rIns="54000" anchor="ctr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1600" b="1">
                    <a:solidFill>
                      <a:srgbClr val="26313A"/>
                    </a:solidFill>
                    <a:latin typeface="+mj-ea"/>
                    <a:ea typeface="+mj-ea"/>
                  </a:rPr>
                  <a:t>도메인 영역 서비스 경험 확충</a:t>
                </a:r>
                <a:endParaRPr lang="en-US" altLang="en-US" sz="1600" b="1" dirty="0">
                  <a:solidFill>
                    <a:srgbClr val="26313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0" name="AutoShape 32">
                <a:extLst>
                  <a:ext uri="{FF2B5EF4-FFF2-40B4-BE49-F238E27FC236}">
                    <a16:creationId xmlns:a16="http://schemas.microsoft.com/office/drawing/2014/main" id="{3D76E750-F1BA-4A61-939A-885C29E99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2591"/>
                <a:ext cx="1861" cy="456"/>
              </a:xfrm>
              <a:prstGeom prst="roundRect">
                <a:avLst>
                  <a:gd name="adj" fmla="val 12120"/>
                </a:avLst>
              </a:prstGeom>
              <a:gradFill rotWithShape="1">
                <a:gsLst>
                  <a:gs pos="0">
                    <a:srgbClr val="E0E0E0">
                      <a:gamma/>
                      <a:tint val="22353"/>
                      <a:invGamma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ln w="127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lIns="90000" rIns="54000" anchor="ctr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1600" b="1">
                    <a:solidFill>
                      <a:srgbClr val="26313A"/>
                    </a:solidFill>
                    <a:latin typeface="+mj-ea"/>
                    <a:ea typeface="+mj-ea"/>
                  </a:rPr>
                  <a:t>도메인 및 기술 인력 확보</a:t>
                </a:r>
                <a:endParaRPr lang="en-US" altLang="en-US" sz="1600" b="1" dirty="0">
                  <a:solidFill>
                    <a:srgbClr val="26313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1" name="AutoShape 33">
                <a:extLst>
                  <a:ext uri="{FF2B5EF4-FFF2-40B4-BE49-F238E27FC236}">
                    <a16:creationId xmlns:a16="http://schemas.microsoft.com/office/drawing/2014/main" id="{BBE2CC6E-6045-4763-B0A1-1857A3AC9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3095"/>
                <a:ext cx="1861" cy="456"/>
              </a:xfrm>
              <a:prstGeom prst="roundRect">
                <a:avLst>
                  <a:gd name="adj" fmla="val 12120"/>
                </a:avLst>
              </a:prstGeom>
              <a:gradFill rotWithShape="1">
                <a:gsLst>
                  <a:gs pos="0">
                    <a:srgbClr val="E0E0E0">
                      <a:gamma/>
                      <a:tint val="22353"/>
                      <a:invGamma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ln w="127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lIns="90000" rIns="54000" anchor="ctr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1600" b="1">
                    <a:solidFill>
                      <a:srgbClr val="26313A"/>
                    </a:solidFill>
                    <a:latin typeface="+mj-ea"/>
                    <a:ea typeface="+mj-ea"/>
                  </a:rPr>
                  <a:t>추가 투자 및 국가 과제 수주</a:t>
                </a:r>
                <a:endParaRPr lang="en-US" altLang="en-US" sz="1600" b="1" dirty="0">
                  <a:solidFill>
                    <a:srgbClr val="26313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2" name="AutoShape 34">
                <a:extLst>
                  <a:ext uri="{FF2B5EF4-FFF2-40B4-BE49-F238E27FC236}">
                    <a16:creationId xmlns:a16="http://schemas.microsoft.com/office/drawing/2014/main" id="{72CE50AF-F302-4504-A47E-90967C6B4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8" y="3599"/>
                <a:ext cx="1861" cy="457"/>
              </a:xfrm>
              <a:prstGeom prst="roundRect">
                <a:avLst>
                  <a:gd name="adj" fmla="val 12120"/>
                </a:avLst>
              </a:prstGeom>
              <a:gradFill rotWithShape="1">
                <a:gsLst>
                  <a:gs pos="0">
                    <a:srgbClr val="E0E0E0">
                      <a:gamma/>
                      <a:tint val="22353"/>
                      <a:invGamma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ln w="12700">
                <a:solidFill>
                  <a:srgbClr val="C0C0C0"/>
                </a:solidFill>
                <a:round/>
                <a:headEnd/>
                <a:tailEnd/>
              </a:ln>
              <a:effectLst/>
            </p:spPr>
            <p:txBody>
              <a:bodyPr lIns="90000" rIns="54000" anchor="ctr"/>
              <a:lstStyle>
                <a:defPPr>
                  <a:defRPr lang="ko-KR"/>
                </a:defPPr>
                <a:lvl1pPr marL="0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8908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57816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36724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915631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94539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73447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352355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31263" algn="l" defTabSz="957816" rtl="0" eaLnBrk="1" latinLnBrk="1" hangingPunct="1"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latinLnBrk="0"/>
                <a:r>
                  <a:rPr lang="ko-KR" altLang="en-US" sz="1600" b="1" dirty="0">
                    <a:solidFill>
                      <a:srgbClr val="26313A"/>
                    </a:solidFill>
                    <a:latin typeface="+mj-ea"/>
                    <a:ea typeface="+mj-ea"/>
                  </a:rPr>
                  <a:t>관련 연구의 지속적 모니터링</a:t>
                </a:r>
                <a:endParaRPr lang="en-US" altLang="en-US" sz="1600" b="1" dirty="0">
                  <a:solidFill>
                    <a:srgbClr val="26313A"/>
                  </a:solidFill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DAF77261-9D41-41A8-9C64-C0B9E0EB3C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99" t="34226" r="52286" b="33898"/>
          <a:stretch/>
        </p:blipFill>
        <p:spPr>
          <a:xfrm>
            <a:off x="2148094" y="3709478"/>
            <a:ext cx="1356475" cy="664010"/>
          </a:xfrm>
          <a:prstGeom prst="rect">
            <a:avLst/>
          </a:prstGeom>
        </p:spPr>
      </p:pic>
      <p:sp>
        <p:nvSpPr>
          <p:cNvPr id="64" name="텍스트 상자 3">
            <a:extLst>
              <a:ext uri="{FF2B5EF4-FFF2-40B4-BE49-F238E27FC236}">
                <a16:creationId xmlns:a16="http://schemas.microsoft.com/office/drawing/2014/main" id="{CBEA517E-8685-4AA2-B1D2-158658DA2592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3897"/>
            <a:ext cx="9333079" cy="521522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회사는 내부환경과 외부환경에 대한 지속적인 조사 및 분석을 수행하고 있으며</a:t>
            </a:r>
            <a:r>
              <a:rPr lang="en-US" altLang="ko-KR" dirty="0"/>
              <a:t>, </a:t>
            </a:r>
            <a:r>
              <a:rPr lang="ko-KR" altLang="en-US" dirty="0"/>
              <a:t>이를 기반으로 현재 수행하여야 </a:t>
            </a:r>
            <a:br>
              <a:rPr lang="en-US" altLang="ko-KR" dirty="0"/>
            </a:br>
            <a:r>
              <a:rPr lang="ko-KR" altLang="en-US" dirty="0"/>
              <a:t>하는 미션을 지속적으로 수립하고 있습니다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1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7FA4D5F-05F6-4B12-870E-E5C8A4AD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30188"/>
            <a:ext cx="9458325" cy="741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4.  </a:t>
            </a:r>
            <a:r>
              <a:rPr lang="ko-KR" altLang="en-US" b="1" dirty="0">
                <a:latin typeface="+mn-lt"/>
              </a:rPr>
              <a:t>사업운영 전략 </a:t>
            </a:r>
            <a:r>
              <a:rPr lang="en-US" altLang="ko-KR" b="1" dirty="0">
                <a:latin typeface="+mn-lt"/>
              </a:rPr>
              <a:t>– </a:t>
            </a:r>
            <a:r>
              <a:rPr lang="ko-KR" altLang="en-US" b="1" dirty="0">
                <a:latin typeface="+mn-lt"/>
              </a:rPr>
              <a:t>경쟁업체 분석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79431D2-A3B0-4BBA-A212-AF1A7A5D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492047"/>
              </p:ext>
            </p:extLst>
          </p:nvPr>
        </p:nvGraphicFramePr>
        <p:xfrm>
          <a:off x="529326" y="1976946"/>
          <a:ext cx="8847349" cy="4459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821">
                  <a:extLst>
                    <a:ext uri="{9D8B030D-6E8A-4147-A177-3AD203B41FA5}">
                      <a16:colId xmlns:a16="http://schemas.microsoft.com/office/drawing/2014/main" val="4239209646"/>
                    </a:ext>
                  </a:extLst>
                </a:gridCol>
                <a:gridCol w="1312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471">
                  <a:extLst>
                    <a:ext uri="{9D8B030D-6E8A-4147-A177-3AD203B41FA5}">
                      <a16:colId xmlns:a16="http://schemas.microsoft.com/office/drawing/2014/main" val="2784088402"/>
                    </a:ext>
                  </a:extLst>
                </a:gridCol>
                <a:gridCol w="5132478">
                  <a:extLst>
                    <a:ext uri="{9D8B030D-6E8A-4147-A177-3AD203B41FA5}">
                      <a16:colId xmlns:a16="http://schemas.microsoft.com/office/drawing/2014/main" val="2490864771"/>
                    </a:ext>
                  </a:extLst>
                </a:gridCol>
              </a:tblGrid>
              <a:tr h="36997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기업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내  용</a:t>
                      </a:r>
                      <a:endParaRPr lang="ko-KR" altLang="en-US" sz="16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dist"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434097"/>
                  </a:ext>
                </a:extLst>
              </a:tr>
              <a:tr h="9081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국내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유전체 빅데이터 기반 인공지능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(AI) 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신약 개발사</a:t>
                      </a:r>
                      <a:endParaRPr lang="en-US" altLang="ko-KR"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년 스마일게이트인베스트먼트와 </a:t>
                      </a:r>
                      <a:r>
                        <a:rPr lang="en-US" altLang="ko-KR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KDB</a:t>
                      </a:r>
                      <a:r>
                        <a:rPr lang="ko-KR" altLang="en-US"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산업은행 등으로부터 대규모 투자 유치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104411"/>
                  </a:ext>
                </a:extLst>
              </a:tr>
              <a:tr h="1365089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머신러닝 기술을 신약개발에 활용</a:t>
                      </a:r>
                      <a:endParaRPr lang="en-US" altLang="ko-KR" sz="1600" dirty="0"/>
                    </a:p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2015</a:t>
                      </a:r>
                      <a:r>
                        <a:rPr lang="ko-KR" altLang="en-US" sz="1600" dirty="0"/>
                        <a:t>년 삼성종합기술원 출신 데이터 분석 가 창업 </a:t>
                      </a:r>
                      <a:r>
                        <a:rPr lang="en-US" altLang="ko-KR" sz="1600" dirty="0"/>
                        <a:t>– Chemical Drug </a:t>
                      </a:r>
                      <a:r>
                        <a:rPr lang="ko-KR" altLang="en-US" sz="1600" dirty="0"/>
                        <a:t>중심 </a:t>
                      </a:r>
                      <a:endParaRPr lang="en-US" altLang="ko-KR" sz="1600" dirty="0"/>
                    </a:p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/>
                        <a:t>2017</a:t>
                      </a:r>
                      <a:r>
                        <a:rPr lang="ko-KR" altLang="en-US" sz="1600" dirty="0"/>
                        <a:t>년 크리스탈지노믹스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아주대 의료원과 신약 개발 협력 합의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641518"/>
                  </a:ext>
                </a:extLst>
              </a:tr>
              <a:tr h="9081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국외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심 신경 네트워크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신약 발견을 상용화한 최초의 회사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머크를 비롯한 상위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글로벌 제약사 중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개사와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 </a:t>
                      </a: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 주요 연구 기관과 관계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904544"/>
                  </a:ext>
                </a:extLst>
              </a:tr>
              <a:tr h="908117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생물학적 개체와 비정형 문헌 간의 </a:t>
                      </a:r>
                      <a:r>
                        <a:rPr lang="ko-KR" altLang="en-US" sz="16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연관성분석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indent="-177800" algn="l" defTabSz="914400" rtl="0" eaLnBrk="1" latinLnBrk="1" hangingPunct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글로벌 제약사 얀센과 임상단계 약물 후보 물질에 </a:t>
                      </a:r>
                      <a:b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대한 독점 라이선스 체결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6270021"/>
                  </a:ext>
                </a:extLst>
              </a:tr>
            </a:tbl>
          </a:graphicData>
        </a:graphic>
      </p:graphicFrame>
      <p:pic>
        <p:nvPicPr>
          <p:cNvPr id="4100" name="Picture 4" descr="ì íì¹´ë°ì´ì¤ì ëí ì´ë¯¸ì§ ê²ìê²°ê³¼">
            <a:extLst>
              <a:ext uri="{FF2B5EF4-FFF2-40B4-BE49-F238E27FC236}">
                <a16:creationId xmlns:a16="http://schemas.microsoft.com/office/drawing/2014/main" id="{5C431645-B010-44F7-BA44-EA995434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29" y="2511208"/>
            <a:ext cx="1142256" cy="5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ì¤í ë¤ìì ëí ì´ë¯¸ì§ ê²ìê²°ê³¼">
            <a:extLst>
              <a:ext uri="{FF2B5EF4-FFF2-40B4-BE49-F238E27FC236}">
                <a16:creationId xmlns:a16="http://schemas.microsoft.com/office/drawing/2014/main" id="{467D4C10-3C6F-45DD-A1F7-4360DFC94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9" y="3801680"/>
            <a:ext cx="1128411" cy="26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ì¤í ë¤ìì ëí ì´ë¯¸ì§ ê²ìê²°ê³¼">
            <a:extLst>
              <a:ext uri="{FF2B5EF4-FFF2-40B4-BE49-F238E27FC236}">
                <a16:creationId xmlns:a16="http://schemas.microsoft.com/office/drawing/2014/main" id="{21E12E4F-9FC4-4D50-8371-92715D079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543" y="3303048"/>
            <a:ext cx="1875974" cy="126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ED2C7E8-2466-45EC-BFF6-DE33BE29FB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437" t="38286" r="38694" b="32821"/>
          <a:stretch/>
        </p:blipFill>
        <p:spPr>
          <a:xfrm>
            <a:off x="2163046" y="2390307"/>
            <a:ext cx="2055270" cy="819821"/>
          </a:xfrm>
          <a:prstGeom prst="rect">
            <a:avLst/>
          </a:prstGeom>
        </p:spPr>
      </p:pic>
      <p:sp>
        <p:nvSpPr>
          <p:cNvPr id="13" name="텍스트 상자 3">
            <a:extLst>
              <a:ext uri="{FF2B5EF4-FFF2-40B4-BE49-F238E27FC236}">
                <a16:creationId xmlns:a16="http://schemas.microsoft.com/office/drawing/2014/main" id="{1D8324E8-C63C-4B4A-B146-A61336CAA0A5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3897"/>
            <a:ext cx="9333079" cy="5248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최근 인공지능을 의료에 활용한 </a:t>
            </a:r>
            <a:r>
              <a:rPr lang="ko-KR" altLang="en-US" dirty="0" err="1"/>
              <a:t>스타트업들의</a:t>
            </a:r>
            <a:r>
              <a:rPr lang="ko-KR" altLang="en-US" dirty="0"/>
              <a:t> 공동개발 및 협력</a:t>
            </a:r>
            <a:r>
              <a:rPr lang="en-US" altLang="ko-KR" dirty="0"/>
              <a:t>, </a:t>
            </a:r>
            <a:r>
              <a:rPr lang="ko-KR" altLang="en-US" dirty="0"/>
              <a:t>투자 등이 활발히 이뤄지고 있으나</a:t>
            </a:r>
            <a:r>
              <a:rPr lang="en-US" altLang="ko-KR" dirty="0"/>
              <a:t>, </a:t>
            </a:r>
            <a:r>
              <a:rPr lang="ko-KR" altLang="en-US" dirty="0"/>
              <a:t>개인</a:t>
            </a:r>
            <a:r>
              <a:rPr lang="en-US" altLang="ko-KR" dirty="0"/>
              <a:t>·</a:t>
            </a:r>
            <a:r>
              <a:rPr lang="ko-KR" altLang="en-US" dirty="0"/>
              <a:t>인종</a:t>
            </a:r>
            <a:r>
              <a:rPr lang="en-US" altLang="ko-KR" dirty="0"/>
              <a:t>·</a:t>
            </a:r>
            <a:br>
              <a:rPr lang="en-US" altLang="ko-KR" dirty="0"/>
            </a:br>
            <a:r>
              <a:rPr lang="ko-KR" altLang="en-US" dirty="0"/>
              <a:t>지역의 의료적 특성 데이터를 기반으로 맞춤형 약물의 개발</a:t>
            </a:r>
            <a:r>
              <a:rPr lang="en-US" altLang="ko-KR" dirty="0"/>
              <a:t>/</a:t>
            </a:r>
            <a:r>
              <a:rPr lang="ko-KR" altLang="en-US" dirty="0"/>
              <a:t>리포지셔닝을 위한 연구 개발은 부족합니다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l="19285" t="10943" r="70600" b="82757"/>
          <a:stretch/>
        </p:blipFill>
        <p:spPr>
          <a:xfrm>
            <a:off x="892584" y="4945571"/>
            <a:ext cx="1151206" cy="388360"/>
          </a:xfrm>
          <a:prstGeom prst="rect">
            <a:avLst/>
          </a:prstGeom>
        </p:spPr>
      </p:pic>
      <p:pic>
        <p:nvPicPr>
          <p:cNvPr id="1034" name="Picture 10" descr="http://www.atomwise.com/wp-content/uploads/2018/05/3-showing-protein-ligand-binding-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44" y="4645989"/>
            <a:ext cx="2067099" cy="8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30" y="5856951"/>
            <a:ext cx="1143028" cy="277097"/>
          </a:xfrm>
          <a:prstGeom prst="rect">
            <a:avLst/>
          </a:prstGeom>
        </p:spPr>
      </p:pic>
      <p:pic>
        <p:nvPicPr>
          <p:cNvPr id="1038" name="Picture 14" descr="https://cdn.nanalyze.com/uploads/2018/05/benevolenttech-harnessing-the-power-of-ai-to-accelerate-global-scientific-discovery-9-638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046" y="5552776"/>
            <a:ext cx="2055270" cy="87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834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7FA4D5F-05F6-4B12-870E-E5C8A4AD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30188"/>
            <a:ext cx="9458325" cy="741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4.  </a:t>
            </a:r>
            <a:r>
              <a:rPr lang="ko-KR" altLang="en-US" b="1" dirty="0">
                <a:latin typeface="+mn-lt"/>
              </a:rPr>
              <a:t>사업운영 전략 </a:t>
            </a:r>
            <a:r>
              <a:rPr lang="en-US" altLang="ko-KR" b="1" dirty="0">
                <a:latin typeface="+mn-lt"/>
              </a:rPr>
              <a:t>– </a:t>
            </a:r>
            <a:r>
              <a:rPr lang="ko-KR" altLang="en-US" b="1" dirty="0">
                <a:latin typeface="+mn-lt"/>
              </a:rPr>
              <a:t>마케팅 및 매출계획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CDCA1C03-81A2-455B-94A4-63A6E1AC2A1D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3897"/>
            <a:ext cx="9333079" cy="5248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넥스트도어는</a:t>
            </a:r>
            <a:r>
              <a:rPr lang="en-US" altLang="ko-KR" dirty="0"/>
              <a:t> </a:t>
            </a:r>
            <a:r>
              <a:rPr lang="ko-KR" altLang="en-US" dirty="0"/>
              <a:t>㈜</a:t>
            </a:r>
            <a:r>
              <a:rPr lang="ko-KR" altLang="en-US" dirty="0" err="1"/>
              <a:t>온코크로스</a:t>
            </a:r>
            <a:r>
              <a:rPr lang="en-US" altLang="ko-KR" dirty="0"/>
              <a:t>, </a:t>
            </a:r>
            <a:r>
              <a:rPr lang="ko-KR" altLang="en-US" dirty="0"/>
              <a:t>㈜</a:t>
            </a:r>
            <a:r>
              <a:rPr lang="ko-KR" altLang="en-US" dirty="0" err="1"/>
              <a:t>라디센</a:t>
            </a:r>
            <a:r>
              <a:rPr lang="ko-KR" altLang="en-US" dirty="0"/>
              <a:t> 등과 함께 인종</a:t>
            </a:r>
            <a:r>
              <a:rPr lang="en-US" altLang="ko-KR" dirty="0"/>
              <a:t>/</a:t>
            </a:r>
            <a:r>
              <a:rPr lang="ko-KR" altLang="en-US" dirty="0"/>
              <a:t>특성 분석 및 </a:t>
            </a:r>
            <a:r>
              <a:rPr lang="en-US" altLang="ko-KR" dirty="0"/>
              <a:t>DNA </a:t>
            </a:r>
            <a:r>
              <a:rPr lang="ko-KR" altLang="en-US" dirty="0"/>
              <a:t>관련 연구를 수행하고 있으며</a:t>
            </a:r>
            <a:r>
              <a:rPr lang="en-US" altLang="ko-KR" dirty="0"/>
              <a:t>, </a:t>
            </a:r>
            <a:r>
              <a:rPr lang="ko-KR" altLang="en-US" dirty="0"/>
              <a:t>투자사인 ㈜</a:t>
            </a:r>
            <a:r>
              <a:rPr lang="ko-KR" altLang="en-US" dirty="0" err="1"/>
              <a:t>에스엠텍과</a:t>
            </a:r>
            <a:r>
              <a:rPr lang="ko-KR" altLang="en-US" dirty="0"/>
              <a:t> 함께 기술 고도화를 위한 사업과 </a:t>
            </a:r>
            <a:r>
              <a:rPr lang="ko-KR" altLang="en-US" dirty="0" err="1"/>
              <a:t>라이센싱을</a:t>
            </a:r>
            <a:r>
              <a:rPr lang="ko-KR" altLang="en-US" dirty="0"/>
              <a:t> 위한 협약을 통해 매출을 증대시킬 계획입니다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" name="AutoShape 5" descr="어두운 하향 대각선"/>
          <p:cNvSpPr>
            <a:spLocks noChangeArrowheads="1"/>
          </p:cNvSpPr>
          <p:nvPr/>
        </p:nvSpPr>
        <p:spPr bwMode="auto">
          <a:xfrm rot="5400000" flipH="1">
            <a:off x="2891102" y="2785034"/>
            <a:ext cx="1087438" cy="154781"/>
          </a:xfrm>
          <a:prstGeom prst="parallelogram">
            <a:avLst>
              <a:gd name="adj" fmla="val 180482"/>
            </a:avLst>
          </a:prstGeom>
          <a:noFill/>
          <a:ln w="9525" algn="ctr">
            <a:solidFill>
              <a:srgbClr val="4F83A3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AutoShape 6" descr="어두운 하향 대각선"/>
          <p:cNvSpPr>
            <a:spLocks noChangeArrowheads="1"/>
          </p:cNvSpPr>
          <p:nvPr/>
        </p:nvSpPr>
        <p:spPr bwMode="auto">
          <a:xfrm rot="5400000" flipH="1">
            <a:off x="5735704" y="2502393"/>
            <a:ext cx="1089025" cy="156501"/>
          </a:xfrm>
          <a:prstGeom prst="parallelogram">
            <a:avLst>
              <a:gd name="adj" fmla="val 178759"/>
            </a:avLst>
          </a:prstGeom>
          <a:noFill/>
          <a:ln w="9525" algn="ctr">
            <a:solidFill>
              <a:srgbClr val="4F83A3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902428" y="2510000"/>
            <a:ext cx="2461022" cy="958850"/>
          </a:xfrm>
          <a:prstGeom prst="roundRect">
            <a:avLst>
              <a:gd name="adj" fmla="val 8384"/>
            </a:avLst>
          </a:prstGeom>
          <a:solidFill>
            <a:schemeClr val="accent1">
              <a:lumMod val="60000"/>
              <a:lumOff val="40000"/>
            </a:schemeClr>
          </a:solidFill>
          <a:ln w="28575" algn="ctr">
            <a:noFill/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2019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년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 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의료영상 및 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DNA Chip  </a:t>
            </a:r>
          </a:p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 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공동연구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 rot="5400000">
            <a:off x="3181350" y="2577469"/>
            <a:ext cx="954088" cy="309563"/>
          </a:xfrm>
          <a:custGeom>
            <a:avLst/>
            <a:gdLst>
              <a:gd name="G0" fmla="+- 1480 0 0"/>
              <a:gd name="G1" fmla="+- 21600 0 1480"/>
              <a:gd name="G2" fmla="*/ 1480 1 2"/>
              <a:gd name="G3" fmla="+- 21600 0 G2"/>
              <a:gd name="G4" fmla="+/ 1480 21600 2"/>
              <a:gd name="G5" fmla="+/ G1 0 2"/>
              <a:gd name="G6" fmla="*/ 21600 21600 1480"/>
              <a:gd name="G7" fmla="*/ G6 1 2"/>
              <a:gd name="G8" fmla="+- 21600 0 G7"/>
              <a:gd name="G9" fmla="*/ 21600 1 2"/>
              <a:gd name="G10" fmla="+- 1480 0 G9"/>
              <a:gd name="G11" fmla="?: G10 G8 0"/>
              <a:gd name="G12" fmla="?: G10 G7 21600"/>
              <a:gd name="T0" fmla="*/ 20860 w 21600"/>
              <a:gd name="T1" fmla="*/ 10800 h 21600"/>
              <a:gd name="T2" fmla="*/ 10800 w 21600"/>
              <a:gd name="T3" fmla="*/ 21600 h 21600"/>
              <a:gd name="T4" fmla="*/ 740 w 21600"/>
              <a:gd name="T5" fmla="*/ 10800 h 21600"/>
              <a:gd name="T6" fmla="*/ 10800 w 21600"/>
              <a:gd name="T7" fmla="*/ 0 h 21600"/>
              <a:gd name="T8" fmla="*/ 2540 w 21600"/>
              <a:gd name="T9" fmla="*/ 2540 h 21600"/>
              <a:gd name="T10" fmla="*/ 19060 w 21600"/>
              <a:gd name="T11" fmla="*/ 190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480" y="21600"/>
                </a:lnTo>
                <a:lnTo>
                  <a:pt x="2012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A9B0BB"/>
              </a:gs>
              <a:gs pos="100000">
                <a:srgbClr val="A9B0BB">
                  <a:gamma/>
                  <a:tint val="41176"/>
                  <a:invGamma/>
                </a:srgbClr>
              </a:gs>
            </a:gsLst>
            <a:lin ang="5400000" scaled="1"/>
          </a:gradFill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AutoShape 14"/>
          <p:cNvSpPr>
            <a:spLocks noChangeArrowheads="1"/>
          </p:cNvSpPr>
          <p:nvPr/>
        </p:nvSpPr>
        <p:spPr bwMode="auto">
          <a:xfrm rot="5400000">
            <a:off x="6032831" y="2291917"/>
            <a:ext cx="955675" cy="304403"/>
          </a:xfrm>
          <a:custGeom>
            <a:avLst/>
            <a:gdLst>
              <a:gd name="G0" fmla="+- 1480 0 0"/>
              <a:gd name="G1" fmla="+- 21600 0 1480"/>
              <a:gd name="G2" fmla="*/ 1480 1 2"/>
              <a:gd name="G3" fmla="+- 21600 0 G2"/>
              <a:gd name="G4" fmla="+/ 1480 21600 2"/>
              <a:gd name="G5" fmla="+/ G1 0 2"/>
              <a:gd name="G6" fmla="*/ 21600 21600 1480"/>
              <a:gd name="G7" fmla="*/ G6 1 2"/>
              <a:gd name="G8" fmla="+- 21600 0 G7"/>
              <a:gd name="G9" fmla="*/ 21600 1 2"/>
              <a:gd name="G10" fmla="+- 1480 0 G9"/>
              <a:gd name="G11" fmla="?: G10 G8 0"/>
              <a:gd name="G12" fmla="?: G10 G7 21600"/>
              <a:gd name="T0" fmla="*/ 20860 w 21600"/>
              <a:gd name="T1" fmla="*/ 10800 h 21600"/>
              <a:gd name="T2" fmla="*/ 10800 w 21600"/>
              <a:gd name="T3" fmla="*/ 21600 h 21600"/>
              <a:gd name="T4" fmla="*/ 740 w 21600"/>
              <a:gd name="T5" fmla="*/ 10800 h 21600"/>
              <a:gd name="T6" fmla="*/ 10800 w 21600"/>
              <a:gd name="T7" fmla="*/ 0 h 21600"/>
              <a:gd name="T8" fmla="*/ 2540 w 21600"/>
              <a:gd name="T9" fmla="*/ 2540 h 21600"/>
              <a:gd name="T10" fmla="*/ 19060 w 21600"/>
              <a:gd name="T11" fmla="*/ 1906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1480" y="21600"/>
                </a:lnTo>
                <a:lnTo>
                  <a:pt x="20120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rgbClr val="A9B0BB"/>
              </a:gs>
              <a:gs pos="100000">
                <a:srgbClr val="A9B0BB">
                  <a:gamma/>
                  <a:tint val="41176"/>
                  <a:invGamma/>
                </a:srgbClr>
              </a:gs>
            </a:gsLst>
            <a:lin ang="5400000" scaled="1"/>
          </a:gradFill>
          <a:ln w="9525" algn="ctr">
            <a:noFill/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>
            <a:off x="3752123" y="2254413"/>
            <a:ext cx="2474780" cy="957263"/>
          </a:xfrm>
          <a:prstGeom prst="roundRect">
            <a:avLst>
              <a:gd name="adj" fmla="val 8384"/>
            </a:avLst>
          </a:prstGeom>
          <a:solidFill>
            <a:schemeClr val="accent1">
              <a:lumMod val="75000"/>
            </a:schemeClr>
          </a:solidFill>
          <a:ln w="28575" algn="ctr">
            <a:noFill/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2020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년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 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인공지능 엔진 확산 및 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 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추가 공동연구 유치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6591499" y="1967075"/>
            <a:ext cx="2724150" cy="958850"/>
          </a:xfrm>
          <a:prstGeom prst="roundRect">
            <a:avLst>
              <a:gd name="adj" fmla="val 8384"/>
            </a:avLst>
          </a:prstGeom>
          <a:gradFill rotWithShape="1">
            <a:gsLst>
              <a:gs pos="0">
                <a:srgbClr val="29496D">
                  <a:gamma/>
                  <a:tint val="76078"/>
                  <a:invGamma/>
                </a:srgbClr>
              </a:gs>
              <a:gs pos="100000">
                <a:srgbClr val="29496D"/>
              </a:gs>
            </a:gsLst>
            <a:lin ang="5400000" scaled="1"/>
          </a:gradFill>
          <a:ln w="28575" algn="ctr">
            <a:noFill/>
            <a:round/>
            <a:headEnd/>
            <a:tailEnd/>
          </a:ln>
          <a:effectLst/>
        </p:spPr>
        <p:txBody>
          <a:bodyPr lIns="36000" tIns="36000" rIns="36000" bIns="36000" anchor="ctr"/>
          <a:lstStyle/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2021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년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 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인공지능 엔진을 이용한  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  <a:p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  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신약개발</a:t>
            </a:r>
            <a:r>
              <a:rPr lang="en-US" altLang="ko-KR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/</a:t>
            </a:r>
            <a:r>
              <a:rPr lang="ko-KR" altLang="en-US" sz="1600" b="1" dirty="0">
                <a:solidFill>
                  <a:srgbClr val="FFFFFF"/>
                </a:solidFill>
                <a:latin typeface="+mn-ea"/>
                <a:cs typeface="Times New Roman" pitchFamily="18" charset="0"/>
              </a:rPr>
              <a:t>리포지셔닝</a:t>
            </a:r>
            <a:endParaRPr lang="en-US" altLang="ko-KR" sz="1600" b="1" dirty="0">
              <a:solidFill>
                <a:srgbClr val="FFFFFF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902428" y="3561349"/>
            <a:ext cx="2455002" cy="972767"/>
          </a:xfrm>
          <a:prstGeom prst="roundRect">
            <a:avLst/>
          </a:prstGeom>
          <a:ln w="28575"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dirty="0">
                <a:latin typeface="+mn-ea"/>
              </a:rPr>
              <a:t>2019.02.</a:t>
            </a:r>
          </a:p>
          <a:p>
            <a:r>
              <a:rPr lang="ko-KR" altLang="en-US" sz="1200" b="1" dirty="0">
                <a:latin typeface="+mn-ea"/>
              </a:rPr>
              <a:t>㈜온코크로스 계약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인공지능기반 </a:t>
            </a:r>
            <a:r>
              <a:rPr lang="en-US" altLang="ko-KR" sz="1200" dirty="0">
                <a:latin typeface="+mn-ea"/>
              </a:rPr>
              <a:t>Microarray </a:t>
            </a:r>
          </a:p>
          <a:p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분석 공동연구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- 1</a:t>
            </a:r>
            <a:r>
              <a:rPr lang="ko-KR" altLang="en-US" sz="1200" dirty="0">
                <a:latin typeface="+mn-ea"/>
              </a:rPr>
              <a:t>차 </a:t>
            </a:r>
            <a:r>
              <a:rPr lang="en-US" altLang="ko-KR" sz="1200" dirty="0">
                <a:latin typeface="+mn-ea"/>
              </a:rPr>
              <a:t>: 2</a:t>
            </a:r>
            <a:r>
              <a:rPr lang="ko-KR" altLang="en-US" sz="1200" dirty="0">
                <a:latin typeface="+mn-ea"/>
              </a:rPr>
              <a:t>년</a:t>
            </a:r>
            <a:r>
              <a:rPr lang="en-US" altLang="ko-KR" sz="1200" dirty="0">
                <a:latin typeface="+mn-ea"/>
              </a:rPr>
              <a:t> 1.9</a:t>
            </a:r>
            <a:r>
              <a:rPr lang="ko-KR" altLang="en-US" sz="1200" dirty="0">
                <a:latin typeface="+mn-ea"/>
              </a:rPr>
              <a:t>억 계약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4083" y="4608691"/>
            <a:ext cx="2455002" cy="966285"/>
          </a:xfrm>
          <a:prstGeom prst="roundRect">
            <a:avLst/>
          </a:prstGeom>
          <a:ln w="28575"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altLang="ko-KR" sz="1200" dirty="0">
                <a:latin typeface="+mn-ea"/>
              </a:rPr>
              <a:t>2019.03.</a:t>
            </a:r>
          </a:p>
          <a:p>
            <a:r>
              <a:rPr lang="ko-KR" altLang="en-US" sz="1200" b="1" dirty="0">
                <a:latin typeface="+mn-ea"/>
              </a:rPr>
              <a:t>㈜라디센 계약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인공지능기반 흉부 </a:t>
            </a:r>
            <a:r>
              <a:rPr lang="en-US" altLang="ko-KR" sz="1200" dirty="0">
                <a:latin typeface="+mn-ea"/>
              </a:rPr>
              <a:t>X-Ray</a:t>
            </a:r>
          </a:p>
          <a:p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에서 폐결핵 </a:t>
            </a:r>
            <a:r>
              <a:rPr lang="ko-KR" altLang="en-US" sz="1200" dirty="0" err="1">
                <a:latin typeface="+mn-ea"/>
              </a:rPr>
              <a:t>병변</a:t>
            </a:r>
            <a:r>
              <a:rPr lang="ko-KR" altLang="en-US" sz="1200" dirty="0">
                <a:latin typeface="+mn-ea"/>
              </a:rPr>
              <a:t> 추론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- 1</a:t>
            </a:r>
            <a:r>
              <a:rPr lang="ko-KR" altLang="en-US" sz="1200" dirty="0">
                <a:latin typeface="+mn-ea"/>
              </a:rPr>
              <a:t>차</a:t>
            </a:r>
            <a:r>
              <a:rPr lang="en-US" altLang="ko-KR" sz="1200" dirty="0">
                <a:latin typeface="+mn-ea"/>
              </a:rPr>
              <a:t>:3</a:t>
            </a:r>
            <a:r>
              <a:rPr lang="ko-KR" altLang="en-US" sz="1200" dirty="0">
                <a:latin typeface="+mn-ea"/>
              </a:rPr>
              <a:t>개월 </a:t>
            </a:r>
            <a:r>
              <a:rPr lang="en-US" altLang="ko-KR" sz="1200" dirty="0">
                <a:latin typeface="+mn-ea"/>
              </a:rPr>
              <a:t>0.4</a:t>
            </a:r>
            <a:r>
              <a:rPr lang="ko-KR" altLang="en-US" sz="1200" dirty="0">
                <a:latin typeface="+mn-ea"/>
              </a:rPr>
              <a:t>억</a:t>
            </a:r>
            <a:r>
              <a:rPr lang="en-US" altLang="ko-KR" sz="1200" dirty="0">
                <a:latin typeface="+mn-ea"/>
              </a:rPr>
              <a:t>, 2</a:t>
            </a:r>
            <a:r>
              <a:rPr lang="ko-KR" altLang="en-US" sz="1200" dirty="0">
                <a:latin typeface="+mn-ea"/>
              </a:rPr>
              <a:t>차</a:t>
            </a:r>
            <a:r>
              <a:rPr lang="en-US" altLang="ko-KR" sz="1200" dirty="0">
                <a:latin typeface="+mn-ea"/>
              </a:rPr>
              <a:t>:1</a:t>
            </a:r>
            <a:r>
              <a:rPr lang="ko-KR" altLang="en-US" sz="1200" dirty="0">
                <a:latin typeface="+mn-ea"/>
              </a:rPr>
              <a:t>억 협의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746964" y="5817660"/>
            <a:ext cx="2455002" cy="684699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+mn-ea"/>
              </a:rPr>
              <a:t>㈜</a:t>
            </a:r>
            <a:r>
              <a:rPr lang="ko-KR" altLang="en-US" sz="1200" b="1" dirty="0" err="1">
                <a:latin typeface="+mn-ea"/>
              </a:rPr>
              <a:t>에스엠텍과</a:t>
            </a:r>
            <a:r>
              <a:rPr lang="ko-KR" altLang="en-US" sz="1200" b="1" dirty="0">
                <a:latin typeface="+mn-ea"/>
              </a:rPr>
              <a:t> 과제 기획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인공지능기반 </a:t>
            </a:r>
            <a:r>
              <a:rPr lang="en-US" altLang="ko-KR" sz="1200" dirty="0" err="1">
                <a:latin typeface="+mn-ea"/>
              </a:rPr>
              <a:t>MicroBiome</a:t>
            </a:r>
            <a:r>
              <a:rPr lang="en-US" altLang="ko-KR" sz="1200" dirty="0">
                <a:latin typeface="+mn-ea"/>
              </a:rPr>
              <a:t> </a:t>
            </a:r>
          </a:p>
          <a:p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분석 엔진 개발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746964" y="5021397"/>
            <a:ext cx="2455002" cy="724712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+mn-ea"/>
              </a:rPr>
              <a:t>베트남 </a:t>
            </a:r>
            <a:r>
              <a:rPr lang="en-US" altLang="ko-KR" sz="1200" b="1" dirty="0">
                <a:latin typeface="+mn-ea"/>
              </a:rPr>
              <a:t>NLH</a:t>
            </a:r>
            <a:r>
              <a:rPr lang="ko-KR" altLang="en-US" sz="1200" b="1" dirty="0">
                <a:latin typeface="+mn-ea"/>
              </a:rPr>
              <a:t>병원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인공지능기반 </a:t>
            </a:r>
            <a:r>
              <a:rPr lang="ko-KR" altLang="en-US" sz="1200" dirty="0" err="1">
                <a:latin typeface="+mn-ea"/>
              </a:rPr>
              <a:t>코호트</a:t>
            </a:r>
            <a:r>
              <a:rPr lang="ko-KR" altLang="en-US" sz="1200" dirty="0">
                <a:latin typeface="+mn-ea"/>
              </a:rPr>
              <a:t> 및 </a:t>
            </a:r>
            <a:r>
              <a:rPr lang="ko-KR" altLang="en-US" sz="1200" dirty="0" err="1">
                <a:latin typeface="+mn-ea"/>
              </a:rPr>
              <a:t>인종특성</a:t>
            </a:r>
            <a:r>
              <a:rPr lang="ko-KR" altLang="en-US" sz="1200" dirty="0">
                <a:latin typeface="+mn-ea"/>
              </a:rPr>
              <a:t> 분석 모델 개발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2428" y="5649562"/>
            <a:ext cx="2455002" cy="852797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+mn-ea"/>
              </a:rPr>
              <a:t>㈜</a:t>
            </a:r>
            <a:r>
              <a:rPr lang="ko-KR" altLang="en-US" sz="1200" b="1" dirty="0" err="1">
                <a:latin typeface="+mn-ea"/>
              </a:rPr>
              <a:t>온코크로스</a:t>
            </a:r>
            <a:r>
              <a:rPr lang="en-US" altLang="ko-KR" sz="1200" b="1" dirty="0">
                <a:latin typeface="+mn-ea"/>
              </a:rPr>
              <a:t>-</a:t>
            </a:r>
            <a:r>
              <a:rPr lang="ko-KR" altLang="en-US" sz="1200" b="1" dirty="0" err="1">
                <a:latin typeface="+mn-ea"/>
              </a:rPr>
              <a:t>제일제약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atin typeface="+mn-ea"/>
              </a:rPr>
              <a:t>난치병</a:t>
            </a:r>
            <a:r>
              <a:rPr lang="en-US" altLang="ko-KR" sz="1200" dirty="0">
                <a:latin typeface="+mn-ea"/>
              </a:rPr>
              <a:t>(NASH)</a:t>
            </a:r>
            <a:r>
              <a:rPr lang="ko-KR" altLang="en-US" sz="1200" dirty="0">
                <a:latin typeface="+mn-ea"/>
              </a:rPr>
              <a:t> 신약을 위한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약물 정보 분석 플랫폼 개발   국가 과제 기획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46964" y="3303567"/>
            <a:ext cx="2455002" cy="787364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+mn-ea"/>
              </a:rPr>
              <a:t>인공지능 엔진 확산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인공지능기반 </a:t>
            </a:r>
            <a:r>
              <a:rPr lang="en-US" altLang="ko-KR" sz="1200" dirty="0">
                <a:latin typeface="+mn-ea"/>
              </a:rPr>
              <a:t>DNA </a:t>
            </a:r>
          </a:p>
          <a:p>
            <a:r>
              <a:rPr lang="en-US" altLang="ko-KR" sz="1200" dirty="0">
                <a:latin typeface="+mn-ea"/>
              </a:rPr>
              <a:t>    </a:t>
            </a:r>
            <a:r>
              <a:rPr lang="en-US" altLang="ko-KR" sz="1200" dirty="0" err="1">
                <a:latin typeface="+mn-ea"/>
              </a:rPr>
              <a:t>Microarry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분석 플랫폼 검증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746964" y="4162482"/>
            <a:ext cx="2455002" cy="787364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latin typeface="+mn-ea"/>
              </a:rPr>
              <a:t>인공지능 </a:t>
            </a:r>
            <a:r>
              <a:rPr lang="ko-KR" altLang="en-US" sz="1200" b="1" dirty="0" err="1">
                <a:latin typeface="+mn-ea"/>
              </a:rPr>
              <a:t>이미지처리</a:t>
            </a:r>
            <a:r>
              <a:rPr lang="ko-KR" altLang="en-US" sz="1200" b="1" dirty="0">
                <a:latin typeface="+mn-ea"/>
              </a:rPr>
              <a:t> 엔진 확산</a:t>
            </a:r>
            <a:endParaRPr lang="en-US" altLang="ko-KR" sz="1200" b="1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- X-Ray, MRI, CT</a:t>
            </a:r>
            <a:r>
              <a:rPr lang="ko-KR" altLang="en-US" sz="1200" dirty="0">
                <a:latin typeface="+mn-ea"/>
              </a:rPr>
              <a:t>등 다양한 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이미지 소스에서 </a:t>
            </a:r>
            <a:r>
              <a:rPr lang="ko-KR" altLang="en-US" sz="1200" dirty="0" err="1">
                <a:latin typeface="+mn-ea"/>
              </a:rPr>
              <a:t>병변</a:t>
            </a:r>
            <a:r>
              <a:rPr lang="ko-KR" altLang="en-US" sz="1200" dirty="0">
                <a:latin typeface="+mn-ea"/>
              </a:rPr>
              <a:t> 확인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6615433" y="3024795"/>
            <a:ext cx="2700216" cy="1713601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신약 </a:t>
            </a:r>
            <a:r>
              <a:rPr lang="ko-KR" altLang="en-US" sz="1200" b="1" dirty="0" err="1">
                <a:latin typeface="+mn-ea"/>
              </a:rPr>
              <a:t>라이센싱</a:t>
            </a:r>
            <a:r>
              <a:rPr lang="ko-KR" altLang="en-US" sz="1200" b="1" dirty="0">
                <a:latin typeface="+mn-ea"/>
              </a:rPr>
              <a:t> 계약</a:t>
            </a:r>
            <a:r>
              <a:rPr lang="en-US" altLang="ko-KR" sz="1200" b="1" dirty="0">
                <a:latin typeface="+mn-ea"/>
              </a:rPr>
              <a:t>(</a:t>
            </a:r>
            <a:r>
              <a:rPr lang="ko-KR" altLang="en-US" sz="1200" b="1" dirty="0">
                <a:latin typeface="+mn-ea"/>
              </a:rPr>
              <a:t>제약사</a:t>
            </a:r>
            <a:r>
              <a:rPr lang="en-US" altLang="ko-KR" sz="1200" b="1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 플랫폼을 활용해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수집된 </a:t>
            </a:r>
            <a:r>
              <a:rPr lang="en-US" altLang="ko-KR" sz="1200" dirty="0">
                <a:latin typeface="+mn-ea"/>
              </a:rPr>
              <a:t>New </a:t>
            </a:r>
            <a:r>
              <a:rPr lang="ko-KR" altLang="en-US" sz="1200" dirty="0" err="1">
                <a:latin typeface="+mn-ea"/>
              </a:rPr>
              <a:t>인디케이션</a:t>
            </a:r>
            <a:r>
              <a:rPr lang="en-US" altLang="ko-KR" sz="1200" dirty="0">
                <a:latin typeface="+mn-ea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 err="1">
                <a:latin typeface="+mn-ea"/>
              </a:rPr>
              <a:t>리포지셔닝</a:t>
            </a:r>
            <a:r>
              <a:rPr lang="ko-KR" altLang="en-US" sz="1200" dirty="0">
                <a:latin typeface="+mn-ea"/>
              </a:rPr>
              <a:t> 데이터 기반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 err="1">
                <a:latin typeface="+mn-ea"/>
              </a:rPr>
              <a:t>라이센싱</a:t>
            </a:r>
            <a:r>
              <a:rPr lang="ko-KR" altLang="en-US" sz="1200" dirty="0">
                <a:latin typeface="+mn-ea"/>
              </a:rPr>
              <a:t> 계약 체결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- 2021</a:t>
            </a:r>
            <a:r>
              <a:rPr lang="ko-KR" altLang="en-US" sz="1200" dirty="0">
                <a:latin typeface="+mn-ea"/>
              </a:rPr>
              <a:t>년 기준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건 목표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616057" y="4837266"/>
            <a:ext cx="2700216" cy="1669096"/>
          </a:xfrm>
          <a:prstGeom prst="roundRect">
            <a:avLst/>
          </a:prstGeom>
          <a:ln w="28575">
            <a:solidFill>
              <a:schemeClr val="bg1">
                <a:lumMod val="75000"/>
              </a:schemeClr>
            </a:solidFill>
            <a:prstDash val="sysDash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개발 플랫폼 </a:t>
            </a:r>
            <a:r>
              <a:rPr lang="ko-KR" altLang="en-US" sz="1200" b="1" dirty="0" err="1">
                <a:latin typeface="+mn-ea"/>
              </a:rPr>
              <a:t>라이센싱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 플랫폼 </a:t>
            </a:r>
            <a:r>
              <a:rPr lang="ko-KR" altLang="en-US" sz="1200" dirty="0" err="1">
                <a:latin typeface="+mn-ea"/>
              </a:rPr>
              <a:t>기술라이센싱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- </a:t>
            </a:r>
            <a:r>
              <a:rPr lang="ko-KR" altLang="en-US" sz="1200" dirty="0">
                <a:latin typeface="+mn-ea"/>
              </a:rPr>
              <a:t>인공지능 플랫폼을 활용한 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신약 연구 플랫폼 구축 사업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- 2021</a:t>
            </a:r>
            <a:r>
              <a:rPr lang="ko-KR" altLang="en-US" sz="1200" dirty="0">
                <a:latin typeface="+mn-ea"/>
              </a:rPr>
              <a:t>년 기준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건 목표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4732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CD9B5792-AEFF-4412-BA1D-45FA75A05E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76755" y="5241049"/>
            <a:ext cx="757196" cy="100959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7FA4D5F-05F6-4B12-870E-E5C8A4AD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30188"/>
            <a:ext cx="9458325" cy="741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4.  </a:t>
            </a:r>
            <a:r>
              <a:rPr lang="ko-KR" altLang="en-US" b="1" dirty="0">
                <a:latin typeface="+mn-lt"/>
              </a:rPr>
              <a:t>사업운영 전략 </a:t>
            </a:r>
            <a:r>
              <a:rPr lang="en-US" altLang="ko-KR" b="1" dirty="0">
                <a:latin typeface="+mn-lt"/>
              </a:rPr>
              <a:t>– </a:t>
            </a:r>
            <a:r>
              <a:rPr lang="ko-KR" altLang="en-US" b="1" dirty="0">
                <a:latin typeface="+mn-lt"/>
              </a:rPr>
              <a:t>고용창출 계획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0F42F6-B1E4-499A-93FC-E651714E79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2968" y="5241051"/>
            <a:ext cx="757196" cy="100959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06342244-1978-4719-BFE8-BF9C555AAD31}"/>
              </a:ext>
            </a:extLst>
          </p:cNvPr>
          <p:cNvGrpSpPr/>
          <p:nvPr/>
        </p:nvGrpSpPr>
        <p:grpSpPr>
          <a:xfrm>
            <a:off x="4311954" y="1961273"/>
            <a:ext cx="1317969" cy="1009596"/>
            <a:chOff x="4311954" y="1961273"/>
            <a:chExt cx="1317969" cy="100959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7D6027-24A2-4E28-9FA7-13E858946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311954" y="1961274"/>
              <a:ext cx="757196" cy="100959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8AAB3E-2055-4F37-96B5-751ACB712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872727" y="1961273"/>
              <a:ext cx="757196" cy="100959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9EE295C-A9CD-41C7-B1AA-0C0D2EA3D5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27683" y="4018514"/>
            <a:ext cx="757196" cy="10095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71E990-7D17-447D-AAD6-321603B635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2968" y="4033688"/>
            <a:ext cx="757196" cy="10095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6A38301-EC20-4EBE-9822-5F5C876FBB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30284" y="4033688"/>
            <a:ext cx="757196" cy="10095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284CC4-4A42-4E03-9F51-83029F9CCB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43561" y="5241050"/>
            <a:ext cx="757196" cy="10095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184505C-5958-4E9F-BFD8-C19F82C8F5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30284" y="5241050"/>
            <a:ext cx="757196" cy="10095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AFAAF12-D91E-4768-8C8A-076B6A30E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43561" y="4032089"/>
            <a:ext cx="757196" cy="1009595"/>
          </a:xfrm>
          <a:prstGeom prst="rect">
            <a:avLst/>
          </a:prstGeom>
        </p:spPr>
      </p:pic>
      <p:sp>
        <p:nvSpPr>
          <p:cNvPr id="18" name="AutoShape 31">
            <a:extLst>
              <a:ext uri="{FF2B5EF4-FFF2-40B4-BE49-F238E27FC236}">
                <a16:creationId xmlns:a16="http://schemas.microsoft.com/office/drawing/2014/main" id="{31928735-6583-4CCB-86A4-418D7AF2C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584" y="3462080"/>
            <a:ext cx="1321963" cy="4618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94ADC8"/>
            </a:solidFill>
            <a:round/>
            <a:headEnd/>
            <a:tailEnd/>
          </a:ln>
          <a:effectLst/>
        </p:spPr>
        <p:txBody>
          <a:bodyPr rIns="126000" anchor="ctr"/>
          <a:lstStyle>
            <a:defPPr>
              <a:defRPr lang="ko-KR"/>
            </a:defPPr>
            <a:lvl1pPr marL="0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003366"/>
                </a:solidFill>
                <a:latin typeface="+mn-ea"/>
              </a:rPr>
              <a:t>플랫폼 연구팀</a:t>
            </a:r>
            <a:endParaRPr lang="en-US" altLang="ko-KR" sz="1200" b="1" dirty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19" name="AutoShape 31">
            <a:extLst>
              <a:ext uri="{FF2B5EF4-FFF2-40B4-BE49-F238E27FC236}">
                <a16:creationId xmlns:a16="http://schemas.microsoft.com/office/drawing/2014/main" id="{4EBDDF6D-5AED-4FEC-9892-929DF863B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5881" y="3474181"/>
            <a:ext cx="1321963" cy="4618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94ADC8"/>
            </a:solidFill>
            <a:round/>
            <a:headEnd/>
            <a:tailEnd/>
          </a:ln>
          <a:effectLst/>
        </p:spPr>
        <p:txBody>
          <a:bodyPr rIns="126000" anchor="ctr"/>
          <a:lstStyle>
            <a:defPPr>
              <a:defRPr lang="ko-KR"/>
            </a:defPPr>
            <a:lvl1pPr marL="0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 err="1">
                <a:solidFill>
                  <a:srgbClr val="003366"/>
                </a:solidFill>
                <a:latin typeface="+mn-ea"/>
              </a:rPr>
              <a:t>의료이미지</a:t>
            </a:r>
            <a:r>
              <a:rPr lang="ko-KR" altLang="en-US" sz="1200" b="1" dirty="0">
                <a:solidFill>
                  <a:srgbClr val="003366"/>
                </a:solidFill>
                <a:latin typeface="+mn-ea"/>
              </a:rPr>
              <a:t> </a:t>
            </a:r>
            <a:endParaRPr lang="en-US" altLang="ko-KR" sz="1200" b="1" dirty="0">
              <a:solidFill>
                <a:srgbClr val="003366"/>
              </a:solidFill>
              <a:latin typeface="+mn-ea"/>
            </a:endParaRPr>
          </a:p>
          <a:p>
            <a:pPr algn="ctr"/>
            <a:r>
              <a:rPr lang="ko-KR" altLang="en-US" sz="1200" b="1" dirty="0">
                <a:solidFill>
                  <a:srgbClr val="003366"/>
                </a:solidFill>
                <a:latin typeface="+mn-ea"/>
              </a:rPr>
              <a:t>연구팀</a:t>
            </a:r>
            <a:endParaRPr lang="en-US" altLang="ko-KR" sz="1200" b="1" dirty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20" name="AutoShape 31">
            <a:extLst>
              <a:ext uri="{FF2B5EF4-FFF2-40B4-BE49-F238E27FC236}">
                <a16:creationId xmlns:a16="http://schemas.microsoft.com/office/drawing/2014/main" id="{8840975B-1753-400A-836A-B04026496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1178" y="3477404"/>
            <a:ext cx="1321963" cy="4618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94ADC8"/>
            </a:solidFill>
            <a:round/>
            <a:headEnd/>
            <a:tailEnd/>
          </a:ln>
          <a:effectLst/>
        </p:spPr>
        <p:txBody>
          <a:bodyPr rIns="126000" anchor="ctr"/>
          <a:lstStyle>
            <a:defPPr>
              <a:defRPr lang="ko-KR"/>
            </a:defPPr>
            <a:lvl1pPr marL="0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003366"/>
                </a:solidFill>
                <a:latin typeface="+mn-ea"/>
              </a:rPr>
              <a:t>DNA Chip</a:t>
            </a:r>
          </a:p>
          <a:p>
            <a:pPr algn="ctr"/>
            <a:r>
              <a:rPr lang="ko-KR" altLang="en-US" sz="1200" b="1" dirty="0">
                <a:solidFill>
                  <a:srgbClr val="003366"/>
                </a:solidFill>
                <a:latin typeface="+mn-ea"/>
              </a:rPr>
              <a:t>연구팀</a:t>
            </a:r>
            <a:endParaRPr lang="en-US" altLang="ko-KR" sz="1200" b="1" dirty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2B009C-07C2-4F91-82B0-523A143A92DE}"/>
              </a:ext>
            </a:extLst>
          </p:cNvPr>
          <p:cNvSpPr/>
          <p:nvPr/>
        </p:nvSpPr>
        <p:spPr>
          <a:xfrm>
            <a:off x="4311954" y="1989138"/>
            <a:ext cx="1204038" cy="913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4B0F162-2517-4B0C-8B7B-73E37B1E34E4}"/>
              </a:ext>
            </a:extLst>
          </p:cNvPr>
          <p:cNvCxnSpPr>
            <a:cxnSpLocks/>
            <a:stCxn id="21" idx="2"/>
            <a:endCxn id="18" idx="0"/>
          </p:cNvCxnSpPr>
          <p:nvPr/>
        </p:nvCxnSpPr>
        <p:spPr>
          <a:xfrm rot="5400000">
            <a:off x="4413229" y="2961336"/>
            <a:ext cx="559082" cy="4424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EC7F5F6-0A2E-4573-A629-22D377349FF3}"/>
              </a:ext>
            </a:extLst>
          </p:cNvPr>
          <p:cNvCxnSpPr>
            <a:cxnSpLocks/>
            <a:stCxn id="21" idx="2"/>
            <a:endCxn id="19" idx="0"/>
          </p:cNvCxnSpPr>
          <p:nvPr/>
        </p:nvCxnSpPr>
        <p:spPr>
          <a:xfrm rot="16200000" flipH="1">
            <a:off x="5169827" y="2647144"/>
            <a:ext cx="571183" cy="108289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8A4935AE-75F3-4997-8A37-9051B11126AE}"/>
              </a:ext>
            </a:extLst>
          </p:cNvPr>
          <p:cNvCxnSpPr>
            <a:stCxn id="21" idx="2"/>
            <a:endCxn id="20" idx="0"/>
          </p:cNvCxnSpPr>
          <p:nvPr/>
        </p:nvCxnSpPr>
        <p:spPr>
          <a:xfrm rot="16200000" flipH="1">
            <a:off x="5930863" y="1886107"/>
            <a:ext cx="574406" cy="26081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BF8A3F3-8374-455E-8085-BE6E6452EA49}"/>
              </a:ext>
            </a:extLst>
          </p:cNvPr>
          <p:cNvSpPr txBox="1"/>
          <p:nvPr/>
        </p:nvSpPr>
        <p:spPr>
          <a:xfrm>
            <a:off x="3977191" y="2032989"/>
            <a:ext cx="2104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윤광열</a:t>
            </a:r>
            <a:endParaRPr lang="en-US" altLang="ko-KR" sz="1100" dirty="0"/>
          </a:p>
          <a:p>
            <a:r>
              <a:rPr lang="en-US" altLang="ko-KR" sz="1100" dirty="0"/>
              <a:t>CEO</a:t>
            </a:r>
            <a:endParaRPr lang="ko-KR" altLang="en-US" sz="11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70994C-3D02-41E7-918A-7DE7BFF07CB2}"/>
              </a:ext>
            </a:extLst>
          </p:cNvPr>
          <p:cNvSpPr txBox="1"/>
          <p:nvPr/>
        </p:nvSpPr>
        <p:spPr>
          <a:xfrm>
            <a:off x="5461242" y="2034468"/>
            <a:ext cx="2104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/>
              <a:t>박해윤</a:t>
            </a:r>
            <a:endParaRPr lang="en-US" altLang="ko-KR" sz="1100" dirty="0"/>
          </a:p>
          <a:p>
            <a:r>
              <a:rPr lang="en-US" altLang="ko-KR" sz="1100" dirty="0"/>
              <a:t>CEO</a:t>
            </a:r>
            <a:endParaRPr lang="ko-KR" altLang="en-US" sz="11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1A6A20-A682-4F19-B3D5-D7FDC3CE8792}"/>
              </a:ext>
            </a:extLst>
          </p:cNvPr>
          <p:cNvSpPr txBox="1"/>
          <p:nvPr/>
        </p:nvSpPr>
        <p:spPr>
          <a:xfrm>
            <a:off x="4661513" y="4092425"/>
            <a:ext cx="7538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장우일</a:t>
            </a:r>
            <a:endParaRPr lang="en-US" altLang="ko-KR" sz="1100" dirty="0"/>
          </a:p>
          <a:p>
            <a:r>
              <a:rPr lang="ko-KR" altLang="en-US" sz="1100" dirty="0"/>
              <a:t>수석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7B00D5-6233-412C-AC1E-48983969543F}"/>
              </a:ext>
            </a:extLst>
          </p:cNvPr>
          <p:cNvSpPr txBox="1"/>
          <p:nvPr/>
        </p:nvSpPr>
        <p:spPr>
          <a:xfrm>
            <a:off x="6172198" y="4093903"/>
            <a:ext cx="7571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이상기</a:t>
            </a:r>
            <a:endParaRPr lang="en-US" altLang="ko-KR" sz="1100" dirty="0"/>
          </a:p>
          <a:p>
            <a:r>
              <a:rPr lang="en-US" altLang="ko-KR" sz="1100" dirty="0"/>
              <a:t>CTO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겸임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DC213CF-9B95-4C19-8FAB-696C7C1835AE}"/>
              </a:ext>
            </a:extLst>
          </p:cNvPr>
          <p:cNvSpPr txBox="1"/>
          <p:nvPr/>
        </p:nvSpPr>
        <p:spPr>
          <a:xfrm>
            <a:off x="7762781" y="5249479"/>
            <a:ext cx="75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김명현</a:t>
            </a:r>
            <a:endParaRPr lang="en-US" altLang="ko-KR" sz="1100" dirty="0"/>
          </a:p>
          <a:p>
            <a:r>
              <a:rPr lang="ko-KR" altLang="en-US" sz="1100" dirty="0"/>
              <a:t>수석</a:t>
            </a:r>
            <a:endParaRPr lang="en-US" altLang="ko-KR" sz="1100" dirty="0"/>
          </a:p>
        </p:txBody>
      </p:sp>
      <p:sp>
        <p:nvSpPr>
          <p:cNvPr id="36" name="AutoShape 31">
            <a:extLst>
              <a:ext uri="{FF2B5EF4-FFF2-40B4-BE49-F238E27FC236}">
                <a16:creationId xmlns:a16="http://schemas.microsoft.com/office/drawing/2014/main" id="{992BE747-654A-4F70-85EE-8D792087B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299" y="3474181"/>
            <a:ext cx="1321963" cy="4618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 algn="ctr">
            <a:solidFill>
              <a:srgbClr val="94ADC8"/>
            </a:solidFill>
            <a:round/>
            <a:headEnd/>
            <a:tailEnd/>
          </a:ln>
          <a:effectLst/>
        </p:spPr>
        <p:txBody>
          <a:bodyPr wrap="none" rIns="126000" anchor="ctr"/>
          <a:lstStyle>
            <a:defPPr>
              <a:defRPr lang="ko-KR"/>
            </a:defPPr>
            <a:lvl1pPr marL="0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908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7816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36724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15631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94539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73447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52355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31263" algn="l" defTabSz="957816" rtl="0" eaLnBrk="1" latinLnBrk="1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rgbClr val="003366"/>
                </a:solidFill>
                <a:latin typeface="+mn-ea"/>
              </a:rPr>
              <a:t>AI</a:t>
            </a:r>
            <a:r>
              <a:rPr lang="ko-KR" altLang="en-US" sz="1200" b="1" dirty="0">
                <a:solidFill>
                  <a:srgbClr val="003366"/>
                </a:solidFill>
                <a:latin typeface="+mn-ea"/>
              </a:rPr>
              <a:t> 모델 개발팀</a:t>
            </a:r>
            <a:endParaRPr lang="en-US" altLang="ko-KR" sz="1200" b="1" dirty="0">
              <a:solidFill>
                <a:srgbClr val="003366"/>
              </a:solidFill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038397-A3FC-4CF4-8A16-3CB5C321ED47}"/>
              </a:ext>
            </a:extLst>
          </p:cNvPr>
          <p:cNvSpPr txBox="1"/>
          <p:nvPr/>
        </p:nvSpPr>
        <p:spPr>
          <a:xfrm>
            <a:off x="2466166" y="4092425"/>
            <a:ext cx="7571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이상기</a:t>
            </a:r>
            <a:endParaRPr lang="en-US" altLang="ko-KR" sz="1100" dirty="0"/>
          </a:p>
          <a:p>
            <a:r>
              <a:rPr lang="en-US" altLang="ko-KR" sz="1100" dirty="0"/>
              <a:t>CTO</a:t>
            </a:r>
            <a:endParaRPr lang="ko-KR" altLang="en-US" sz="1100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085CE9F5-FC5E-49DB-8313-9F797853D96B}"/>
              </a:ext>
            </a:extLst>
          </p:cNvPr>
          <p:cNvCxnSpPr>
            <a:stCxn id="21" idx="2"/>
            <a:endCxn id="36" idx="0"/>
          </p:cNvCxnSpPr>
          <p:nvPr/>
        </p:nvCxnSpPr>
        <p:spPr>
          <a:xfrm rot="5400000">
            <a:off x="3274536" y="1834743"/>
            <a:ext cx="571183" cy="270769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50A9A756-8901-4B86-9A94-95E68DE4DF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27682" y="5175568"/>
            <a:ext cx="757196" cy="100959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C7C4517E-F293-4C6F-99DF-5E34EA6548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96884" y="5175568"/>
            <a:ext cx="757196" cy="10095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7F1F0E2-087C-4293-9C95-77264581E4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876" y="5175568"/>
            <a:ext cx="757196" cy="1009595"/>
          </a:xfrm>
          <a:prstGeom prst="rect">
            <a:avLst/>
          </a:prstGeom>
        </p:spPr>
      </p:pic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AAD8672B-5949-400C-AE11-E00BFB4FEBA2}"/>
              </a:ext>
            </a:extLst>
          </p:cNvPr>
          <p:cNvCxnSpPr>
            <a:stCxn id="13" idx="2"/>
            <a:endCxn id="43" idx="0"/>
          </p:cNvCxnSpPr>
          <p:nvPr/>
        </p:nvCxnSpPr>
        <p:spPr>
          <a:xfrm rot="16200000" flipH="1">
            <a:off x="6133234" y="4918930"/>
            <a:ext cx="197766" cy="4464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A38D6DB-BE7D-415C-B38F-1449B4323ACA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6008882" y="5043283"/>
            <a:ext cx="0" cy="197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E2CAABD-A9A7-4C31-908B-7FCCA73DADCD}"/>
              </a:ext>
            </a:extLst>
          </p:cNvPr>
          <p:cNvCxnSpPr>
            <a:stCxn id="12" idx="2"/>
            <a:endCxn id="7" idx="0"/>
          </p:cNvCxnSpPr>
          <p:nvPr/>
        </p:nvCxnSpPr>
        <p:spPr>
          <a:xfrm>
            <a:off x="4471566" y="5043283"/>
            <a:ext cx="0" cy="197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F09B0E2-2E76-4C69-BF5A-454725975057}"/>
              </a:ext>
            </a:extLst>
          </p:cNvPr>
          <p:cNvCxnSpPr>
            <a:stCxn id="11" idx="2"/>
            <a:endCxn id="40" idx="0"/>
          </p:cNvCxnSpPr>
          <p:nvPr/>
        </p:nvCxnSpPr>
        <p:spPr>
          <a:xfrm flipH="1">
            <a:off x="2206280" y="5028109"/>
            <a:ext cx="1" cy="14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7A3FEB33-6A44-4EBA-82C0-D3CB40918B7A}"/>
              </a:ext>
            </a:extLst>
          </p:cNvPr>
          <p:cNvCxnSpPr>
            <a:stCxn id="11" idx="2"/>
            <a:endCxn id="41" idx="0"/>
          </p:cNvCxnSpPr>
          <p:nvPr/>
        </p:nvCxnSpPr>
        <p:spPr>
          <a:xfrm rot="16200000" flipH="1">
            <a:off x="2667152" y="4567237"/>
            <a:ext cx="147459" cy="106920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62209020-FB8E-4C14-A1E0-189EBBBC717B}"/>
              </a:ext>
            </a:extLst>
          </p:cNvPr>
          <p:cNvCxnSpPr>
            <a:stCxn id="11" idx="2"/>
            <a:endCxn id="42" idx="0"/>
          </p:cNvCxnSpPr>
          <p:nvPr/>
        </p:nvCxnSpPr>
        <p:spPr>
          <a:xfrm rot="5400000">
            <a:off x="1599149" y="4568435"/>
            <a:ext cx="147459" cy="106680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CD309AA-5EBD-4EC0-83BF-AC0CEEBD9CEC}"/>
              </a:ext>
            </a:extLst>
          </p:cNvPr>
          <p:cNvSpPr txBox="1"/>
          <p:nvPr/>
        </p:nvSpPr>
        <p:spPr>
          <a:xfrm>
            <a:off x="970798" y="6037704"/>
            <a:ext cx="841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2019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en-US" altLang="ko-KR" sz="1100" dirty="0"/>
              <a:t>IT, </a:t>
            </a:r>
            <a:r>
              <a:rPr lang="ko-KR" altLang="en-US" sz="1100" dirty="0"/>
              <a:t>경력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0A0A3B5-8A9B-4538-BB3A-AEBB53B5ED4A}"/>
              </a:ext>
            </a:extLst>
          </p:cNvPr>
          <p:cNvSpPr txBox="1"/>
          <p:nvPr/>
        </p:nvSpPr>
        <p:spPr>
          <a:xfrm>
            <a:off x="2021760" y="6035200"/>
            <a:ext cx="841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2020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en-US" altLang="ko-KR" sz="1100" dirty="0"/>
              <a:t>IT, </a:t>
            </a:r>
            <a:r>
              <a:rPr lang="ko-KR" altLang="en-US" sz="1100" dirty="0"/>
              <a:t>신입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54CEF0-A7DA-42C0-B745-0590ABD51EAD}"/>
              </a:ext>
            </a:extLst>
          </p:cNvPr>
          <p:cNvSpPr txBox="1"/>
          <p:nvPr/>
        </p:nvSpPr>
        <p:spPr>
          <a:xfrm>
            <a:off x="3069262" y="6035200"/>
            <a:ext cx="841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2020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en-US" altLang="ko-KR" sz="1100" dirty="0"/>
              <a:t>IT, </a:t>
            </a:r>
            <a:r>
              <a:rPr lang="ko-KR" altLang="en-US" sz="1100" dirty="0"/>
              <a:t>신입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F9F881-7ED0-4E58-AE3B-F22E2059EFA1}"/>
              </a:ext>
            </a:extLst>
          </p:cNvPr>
          <p:cNvSpPr txBox="1"/>
          <p:nvPr/>
        </p:nvSpPr>
        <p:spPr>
          <a:xfrm>
            <a:off x="7782043" y="4096722"/>
            <a:ext cx="106899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2019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ko-KR" altLang="en-US" sz="1100" dirty="0" err="1"/>
              <a:t>바이오로직학</a:t>
            </a:r>
            <a:r>
              <a:rPr lang="en-US" altLang="ko-KR" sz="1100" dirty="0"/>
              <a:t>, </a:t>
            </a:r>
            <a:r>
              <a:rPr lang="ko-KR" altLang="en-US" sz="1100" dirty="0"/>
              <a:t>석 </a:t>
            </a:r>
            <a:r>
              <a:rPr lang="en-US" altLang="ko-KR" sz="1100" dirty="0"/>
              <a:t>· </a:t>
            </a:r>
            <a:r>
              <a:rPr lang="ko-KR" altLang="en-US" sz="1100" dirty="0"/>
              <a:t>박사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56AE30F2-8830-4B84-8BB9-7B73089BC3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60599" y="5241049"/>
            <a:ext cx="757196" cy="1009595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BF86C8C-491B-41C4-847A-D09B5015C1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14128" y="5241050"/>
            <a:ext cx="757196" cy="100959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266CB4D-4350-4F83-BCB3-71710965B26D}"/>
              </a:ext>
            </a:extLst>
          </p:cNvPr>
          <p:cNvSpPr txBox="1"/>
          <p:nvPr/>
        </p:nvSpPr>
        <p:spPr>
          <a:xfrm>
            <a:off x="4307068" y="6075704"/>
            <a:ext cx="841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2019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en-US" altLang="ko-KR" sz="1100" dirty="0"/>
              <a:t>IT, </a:t>
            </a:r>
            <a:r>
              <a:rPr lang="ko-KR" altLang="en-US" sz="1100" dirty="0"/>
              <a:t>신입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8B13E57-AED3-47C3-9B2A-97B19DF9BEA0}"/>
              </a:ext>
            </a:extLst>
          </p:cNvPr>
          <p:cNvSpPr txBox="1"/>
          <p:nvPr/>
        </p:nvSpPr>
        <p:spPr>
          <a:xfrm>
            <a:off x="5836950" y="6075704"/>
            <a:ext cx="1330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2020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en-US" altLang="ko-KR" sz="1100" dirty="0"/>
              <a:t>IT·</a:t>
            </a:r>
            <a:r>
              <a:rPr lang="ko-KR" altLang="en-US" sz="1100" dirty="0"/>
              <a:t>의료</a:t>
            </a:r>
            <a:r>
              <a:rPr lang="en-US" altLang="ko-KR" sz="1100" dirty="0"/>
              <a:t> </a:t>
            </a:r>
            <a:r>
              <a:rPr lang="ko-KR" altLang="en-US" sz="1100" dirty="0"/>
              <a:t>경력</a:t>
            </a:r>
            <a:r>
              <a:rPr lang="en-US" altLang="ko-KR" sz="1100" dirty="0"/>
              <a:t>,</a:t>
            </a:r>
            <a:r>
              <a:rPr lang="ko-KR" altLang="en-US" sz="1100" dirty="0"/>
              <a:t>신입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B74DBE-0B4E-4F31-B1E5-6921B7738DDC}"/>
              </a:ext>
            </a:extLst>
          </p:cNvPr>
          <p:cNvSpPr txBox="1"/>
          <p:nvPr/>
        </p:nvSpPr>
        <p:spPr>
          <a:xfrm>
            <a:off x="8563878" y="6077184"/>
            <a:ext cx="1330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2020</a:t>
            </a:r>
            <a:r>
              <a:rPr lang="ko-KR" altLang="en-US" sz="1100" dirty="0"/>
              <a:t>년</a:t>
            </a:r>
            <a:endParaRPr lang="en-US" altLang="ko-KR" sz="1100" dirty="0"/>
          </a:p>
          <a:p>
            <a:r>
              <a:rPr lang="en-US" altLang="ko-KR" sz="1100" dirty="0"/>
              <a:t>IT·</a:t>
            </a:r>
            <a:r>
              <a:rPr lang="ko-KR" altLang="en-US" sz="1100" dirty="0"/>
              <a:t>바이오</a:t>
            </a:r>
            <a:r>
              <a:rPr lang="en-US" altLang="ko-KR" sz="1100" dirty="0"/>
              <a:t> </a:t>
            </a:r>
            <a:r>
              <a:rPr lang="ko-KR" altLang="en-US" sz="1100" dirty="0"/>
              <a:t>경력</a:t>
            </a:r>
          </a:p>
        </p:txBody>
      </p: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4B02C183-DBFB-4F22-A0F4-BFF65F338F83}"/>
              </a:ext>
            </a:extLst>
          </p:cNvPr>
          <p:cNvCxnSpPr>
            <a:stCxn id="16" idx="2"/>
            <a:endCxn id="61" idx="0"/>
          </p:cNvCxnSpPr>
          <p:nvPr/>
        </p:nvCxnSpPr>
        <p:spPr>
          <a:xfrm rot="16200000" flipH="1">
            <a:off x="8007759" y="4556083"/>
            <a:ext cx="199366" cy="117056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BB5A8AA-73C2-4B46-A537-270D691EFA1E}"/>
              </a:ext>
            </a:extLst>
          </p:cNvPr>
          <p:cNvCxnSpPr>
            <a:stCxn id="16" idx="2"/>
            <a:endCxn id="60" idx="0"/>
          </p:cNvCxnSpPr>
          <p:nvPr/>
        </p:nvCxnSpPr>
        <p:spPr>
          <a:xfrm rot="16200000" flipH="1">
            <a:off x="8230996" y="4332847"/>
            <a:ext cx="199365" cy="161703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FA8424D-23CB-4D99-9E55-3FDD204161B6}"/>
              </a:ext>
            </a:extLst>
          </p:cNvPr>
          <p:cNvCxnSpPr>
            <a:stCxn id="16" idx="2"/>
            <a:endCxn id="14" idx="0"/>
          </p:cNvCxnSpPr>
          <p:nvPr/>
        </p:nvCxnSpPr>
        <p:spPr>
          <a:xfrm>
            <a:off x="7522159" y="5041684"/>
            <a:ext cx="0" cy="19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텍스트 상자 3">
            <a:extLst>
              <a:ext uri="{FF2B5EF4-FFF2-40B4-BE49-F238E27FC236}">
                <a16:creationId xmlns:a16="http://schemas.microsoft.com/office/drawing/2014/main" id="{A7B8903D-9471-4912-81DB-8D5C6C347143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3897"/>
            <a:ext cx="9333079" cy="52487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회사는 현재 </a:t>
            </a:r>
            <a:r>
              <a:rPr lang="en-US" altLang="ko-KR" dirty="0"/>
              <a:t>5</a:t>
            </a:r>
            <a:r>
              <a:rPr lang="ko-KR" altLang="en-US" dirty="0"/>
              <a:t>명으로 구성되어 있으나</a:t>
            </a:r>
            <a:r>
              <a:rPr lang="en-US" altLang="ko-KR" dirty="0"/>
              <a:t>, </a:t>
            </a:r>
            <a:r>
              <a:rPr lang="ko-KR" altLang="en-US" dirty="0"/>
              <a:t>인공지능 서비스와 관련된 사업</a:t>
            </a:r>
            <a:r>
              <a:rPr lang="en-US" altLang="ko-KR" dirty="0"/>
              <a:t>, </a:t>
            </a:r>
            <a:r>
              <a:rPr lang="ko-KR" altLang="en-US" dirty="0"/>
              <a:t>인공지능 플랫폼</a:t>
            </a:r>
            <a:r>
              <a:rPr lang="en-US" altLang="ko-KR" dirty="0"/>
              <a:t>, </a:t>
            </a:r>
            <a:r>
              <a:rPr lang="ko-KR" altLang="en-US" dirty="0"/>
              <a:t>의료 이미지 분석</a:t>
            </a:r>
            <a:r>
              <a:rPr lang="en-US" altLang="ko-KR" dirty="0"/>
              <a:t>, DNA Gene</a:t>
            </a:r>
            <a:r>
              <a:rPr lang="ko-KR" altLang="en-US" dirty="0"/>
              <a:t> </a:t>
            </a:r>
            <a:r>
              <a:rPr lang="en-US" altLang="ko-KR" dirty="0" err="1"/>
              <a:t>Expretion</a:t>
            </a:r>
            <a:r>
              <a:rPr lang="en-US" altLang="ko-KR" dirty="0"/>
              <a:t> </a:t>
            </a:r>
            <a:r>
              <a:rPr lang="ko-KR" altLang="en-US" dirty="0"/>
              <a:t>연구와 같은 연구를 활발하게 수행하기 위해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명 이상의 고용을 계획하고 있습니다</a:t>
            </a:r>
            <a:r>
              <a:rPr lang="en-US" altLang="ko-KR" dirty="0"/>
              <a:t>.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C8DA55-1A91-428E-9E14-C3E123F8750D}"/>
              </a:ext>
            </a:extLst>
          </p:cNvPr>
          <p:cNvSpPr/>
          <p:nvPr/>
        </p:nvSpPr>
        <p:spPr>
          <a:xfrm>
            <a:off x="834501" y="5241049"/>
            <a:ext cx="614583" cy="83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7942BD31-3EC7-4D62-90E1-7DC10C903AF3}"/>
              </a:ext>
            </a:extLst>
          </p:cNvPr>
          <p:cNvSpPr/>
          <p:nvPr/>
        </p:nvSpPr>
        <p:spPr>
          <a:xfrm>
            <a:off x="4162646" y="5224967"/>
            <a:ext cx="614583" cy="83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8144D33A-A843-4713-B57D-66809064A61B}"/>
              </a:ext>
            </a:extLst>
          </p:cNvPr>
          <p:cNvSpPr/>
          <p:nvPr/>
        </p:nvSpPr>
        <p:spPr>
          <a:xfrm>
            <a:off x="7214866" y="4096721"/>
            <a:ext cx="614583" cy="83465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0A44E-E929-48C9-9B18-3F77A59A0943}"/>
              </a:ext>
            </a:extLst>
          </p:cNvPr>
          <p:cNvSpPr/>
          <p:nvPr/>
        </p:nvSpPr>
        <p:spPr>
          <a:xfrm>
            <a:off x="3728622" y="3302493"/>
            <a:ext cx="5885896" cy="324922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708038-AD73-4F3E-ABA6-06CA97E1785E}"/>
              </a:ext>
            </a:extLst>
          </p:cNvPr>
          <p:cNvSpPr txBox="1"/>
          <p:nvPr/>
        </p:nvSpPr>
        <p:spPr>
          <a:xfrm>
            <a:off x="7748137" y="2818984"/>
            <a:ext cx="1866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>
                <a:solidFill>
                  <a:srgbClr val="00B050"/>
                </a:solidFill>
              </a:rPr>
              <a:t>서울 마포 공덕동 소재</a:t>
            </a:r>
            <a:endParaRPr lang="en-US" altLang="ko-KR" sz="1200" b="1" dirty="0">
              <a:solidFill>
                <a:srgbClr val="00B050"/>
              </a:solidFill>
            </a:endParaRPr>
          </a:p>
          <a:p>
            <a:pPr algn="r"/>
            <a:r>
              <a:rPr lang="ko-KR" altLang="en-US" sz="1200" b="1" dirty="0">
                <a:solidFill>
                  <a:srgbClr val="00B050"/>
                </a:solidFill>
              </a:rPr>
              <a:t>기업부설연구소</a:t>
            </a:r>
          </a:p>
        </p:txBody>
      </p:sp>
    </p:spTree>
    <p:extLst>
      <p:ext uri="{BB962C8B-B14F-4D97-AF65-F5344CB8AC3E}">
        <p14:creationId xmlns:p14="http://schemas.microsoft.com/office/powerpoint/2010/main" val="16102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5. </a:t>
            </a:r>
            <a:r>
              <a:rPr lang="ko-KR" altLang="en-US" b="1" dirty="0">
                <a:latin typeface="+mn-lt"/>
              </a:rPr>
              <a:t>자금 계획</a:t>
            </a:r>
          </a:p>
        </p:txBody>
      </p:sp>
      <p:graphicFrame>
        <p:nvGraphicFramePr>
          <p:cNvPr id="3" name="Group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34584"/>
              </p:ext>
            </p:extLst>
          </p:nvPr>
        </p:nvGraphicFramePr>
        <p:xfrm>
          <a:off x="668474" y="1352884"/>
          <a:ext cx="4251326" cy="5092304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12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소요자금내역</a:t>
                      </a:r>
                    </a:p>
                  </a:txBody>
                  <a:tcPr marL="3600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36006" marT="35996" marB="359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9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인건비</a:t>
                      </a: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+mn-ea"/>
                        </a:rPr>
                        <a:t>267,000</a:t>
                      </a:r>
                      <a:endParaRPr lang="en-US" altLang="ko-KR" sz="1400" b="0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인력추가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고용</a:t>
                      </a: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120,000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외주개발비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100,000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특허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인증비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20,000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설비 구입비</a:t>
                      </a: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8,100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임대보증금</a:t>
                      </a: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7,630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기타</a:t>
                      </a: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80,000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  계</a:t>
                      </a:r>
                    </a:p>
                  </a:txBody>
                  <a:tcPr marL="3600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602,730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Group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911134"/>
              </p:ext>
            </p:extLst>
          </p:nvPr>
        </p:nvGraphicFramePr>
        <p:xfrm>
          <a:off x="4989649" y="1352884"/>
          <a:ext cx="4251326" cy="5092304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125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자금조달계획</a:t>
                      </a:r>
                    </a:p>
                  </a:txBody>
                  <a:tcPr marL="3600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금액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36006" marT="35996" marB="359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9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자기 자금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매출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362,730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163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중진공</a:t>
                      </a:r>
                      <a:r>
                        <a:rPr kumimoji="1" lang="ko-KR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지원자금</a:t>
                      </a: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100,000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벤처투자</a:t>
                      </a:r>
                      <a:endParaRPr kumimoji="1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140,000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1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402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1" i="0" u="none" strike="noStrike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967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  계</a:t>
                      </a:r>
                    </a:p>
                  </a:txBody>
                  <a:tcPr marL="36006" marR="36006" marT="35996" marB="35996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solidFill>
                            <a:srgbClr val="FF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602,730</a:t>
                      </a:r>
                    </a:p>
                  </a:txBody>
                  <a:tcPr marL="36006" marR="432078" marT="35996" marB="35996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91383" y="1098884"/>
            <a:ext cx="1439863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0" lang="ko-KR" altLang="en-US" sz="1050" dirty="0">
                <a:latin typeface="맑은 고딕" pitchFamily="50" charset="-127"/>
                <a:ea typeface="맑은 고딕" pitchFamily="50" charset="-127"/>
              </a:rPr>
              <a:t>단위 </a:t>
            </a:r>
            <a:r>
              <a:rPr kumimoji="0" lang="en-US" altLang="ko-KR" sz="10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050" dirty="0"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05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063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6. </a:t>
            </a:r>
            <a:r>
              <a:rPr lang="ko-KR" altLang="en-US" b="1" dirty="0">
                <a:latin typeface="+mn-lt"/>
              </a:rPr>
              <a:t>추정 손익 계획</a:t>
            </a:r>
          </a:p>
        </p:txBody>
      </p:sp>
      <p:graphicFrame>
        <p:nvGraphicFramePr>
          <p:cNvPr id="3" name="Group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2916611"/>
              </p:ext>
            </p:extLst>
          </p:nvPr>
        </p:nvGraphicFramePr>
        <p:xfrm>
          <a:off x="707383" y="1412335"/>
          <a:ext cx="8501064" cy="5076012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2125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52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52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5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  역</a:t>
                      </a:r>
                    </a:p>
                  </a:txBody>
                  <a:tcPr marL="36000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년도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(2019)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년도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(2020)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 년도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(2021)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9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매출액</a:t>
                      </a: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362,730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1,000,000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3,000,000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947"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매출 원가</a:t>
                      </a: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108,100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300,000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1,000,000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매출총이익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254,630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700,000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2,000,000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판매비와관리비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439,430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600,093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800,130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4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영업이익</a:t>
                      </a: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-184,800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99,907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1,199,870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영업외수익</a:t>
                      </a: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425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450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630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영업외비용</a:t>
                      </a: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3,000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4,000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4,200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경상이익</a:t>
                      </a: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-187,375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60,357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1,196,300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3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법인세</a:t>
                      </a: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소득세</a:t>
                      </a: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52,546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180,000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580,000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92929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당기순이익</a:t>
                      </a:r>
                      <a:endParaRPr kumimoji="1" lang="ko-KR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43999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-239,921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-120,000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400" b="1" i="0" u="none" strike="noStrike" dirty="0">
                          <a:latin typeface="맑은 고딕" pitchFamily="50" charset="-127"/>
                          <a:ea typeface="맑은 고딕" pitchFamily="50" charset="-127"/>
                        </a:rPr>
                        <a:t> 616,300</a:t>
                      </a: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5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292929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36000" marB="36000" anchor="ctr" horzOverflow="overflow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100" b="1" i="0" u="none" strike="noStrike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400" b="1" i="0" u="none" strike="noStrike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431997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5832136" y="6157357"/>
            <a:ext cx="1262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1400" b="1" dirty="0">
                <a:solidFill>
                  <a:srgbClr val="FF0000"/>
                </a:solidFill>
              </a:rPr>
              <a:t>투자회수기간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5708" y="1098009"/>
            <a:ext cx="1439862" cy="254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50" dirty="0">
                <a:latin typeface="맑은 고딕" pitchFamily="50" charset="-127"/>
                <a:ea typeface="맑은 고딕" pitchFamily="50" charset="-127"/>
              </a:rPr>
              <a:t>  (</a:t>
            </a:r>
            <a:r>
              <a:rPr kumimoji="0" lang="ko-KR" altLang="en-US" sz="1050" dirty="0">
                <a:latin typeface="맑은 고딕" pitchFamily="50" charset="-127"/>
                <a:ea typeface="맑은 고딕" pitchFamily="50" charset="-127"/>
              </a:rPr>
              <a:t>단위 </a:t>
            </a:r>
            <a:r>
              <a:rPr kumimoji="0" lang="en-US" altLang="ko-KR" sz="105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0" lang="ko-KR" altLang="en-US" sz="1050" dirty="0">
                <a:latin typeface="맑은 고딕" pitchFamily="50" charset="-127"/>
                <a:ea typeface="맑은 고딕" pitchFamily="50" charset="-127"/>
              </a:rPr>
              <a:t>천원</a:t>
            </a:r>
            <a:r>
              <a:rPr kumimoji="0" lang="en-US" altLang="ko-KR" sz="1050" dirty="0">
                <a:latin typeface="맑은 고딕" pitchFamily="50" charset="-127"/>
                <a:ea typeface="맑은 고딕" pitchFamily="50" charset="-127"/>
              </a:rPr>
              <a:t>)</a:t>
            </a:r>
            <a:endParaRPr kumimoji="0" lang="ko-KR" altLang="en-US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7094199" y="6157357"/>
            <a:ext cx="53091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kumimoji="0" lang="ko-KR" altLang="en-US" sz="1400" b="1">
                <a:solidFill>
                  <a:srgbClr val="FF0000"/>
                </a:solidFill>
              </a:rPr>
              <a:t>년 </a:t>
            </a:r>
            <a:endParaRPr kumimoji="0"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4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30" t="34226" r="51319" b="33898"/>
          <a:stretch/>
        </p:blipFill>
        <p:spPr>
          <a:xfrm>
            <a:off x="413479" y="5539822"/>
            <a:ext cx="2130446" cy="10070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05564" y="5674022"/>
            <a:ext cx="64838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Shingu</a:t>
            </a:r>
            <a:r>
              <a:rPr lang="en-US" altLang="ko-KR" sz="1400" dirty="0"/>
              <a:t> Univ., Business Resource Cooperation Hall B107-1, 377, </a:t>
            </a:r>
            <a:r>
              <a:rPr lang="en-US" altLang="ko-KR" sz="1400" dirty="0" err="1"/>
              <a:t>Gwangmyeong-ro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 err="1"/>
              <a:t>Jungwon-gu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Seongnam-si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Gyeonggi</a:t>
            </a:r>
            <a:r>
              <a:rPr lang="en-US" altLang="ko-KR" sz="1400" dirty="0"/>
              <a:t>-do, Republic of Korea</a:t>
            </a:r>
          </a:p>
          <a:p>
            <a:r>
              <a:rPr lang="en-US" altLang="ko-KR" sz="1400" b="1" dirty="0"/>
              <a:t>T: </a:t>
            </a:r>
            <a:r>
              <a:rPr lang="en-US" altLang="ko-KR" sz="1400" dirty="0"/>
              <a:t>82+31-733-3390 </a:t>
            </a:r>
            <a:r>
              <a:rPr lang="en-US" altLang="ko-KR" sz="1400" b="1" dirty="0"/>
              <a:t>E: </a:t>
            </a:r>
            <a:r>
              <a:rPr lang="en-US" altLang="ko-KR" sz="1400" dirty="0"/>
              <a:t>contact@thenextdoor.co.kr</a:t>
            </a:r>
            <a:endParaRPr lang="ko-KR" altLang="en-US" sz="1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69DC29-4AE3-4C66-8D60-417AEBA815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96"/>
          <a:stretch/>
        </p:blipFill>
        <p:spPr>
          <a:xfrm>
            <a:off x="3219266" y="2308101"/>
            <a:ext cx="3547201" cy="8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8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b="1" dirty="0">
                <a:latin typeface="+mn-lt"/>
              </a:rPr>
              <a:t>목차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00084" y="1066800"/>
            <a:ext cx="52578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1. 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회사 소개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2. 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창업자 소개</a:t>
            </a: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창업 배경</a:t>
            </a: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목표 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3. 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사업 아이템 소개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   -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사업 아이템</a:t>
            </a: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수익모델 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   -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산업 현황 및 전망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4. 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사업운영 전략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   - SWOT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분석 및 활용계획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   -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경쟁업체 분석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   -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마케팅 및 매출 계획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   -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고용창출계획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5.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자금 계획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>
                <a:solidFill>
                  <a:schemeClr val="tx2"/>
                </a:solidFill>
                <a:latin typeface="+mn-ea"/>
                <a:ea typeface="+mn-ea"/>
              </a:rPr>
              <a:t> 6. </a:t>
            </a:r>
            <a:r>
              <a:rPr lang="ko-KR" altLang="en-US" b="1" dirty="0">
                <a:solidFill>
                  <a:schemeClr val="tx2"/>
                </a:solidFill>
                <a:latin typeface="+mn-ea"/>
                <a:ea typeface="+mn-ea"/>
              </a:rPr>
              <a:t>추정 손익 계획</a:t>
            </a:r>
            <a:endParaRPr lang="en-US" altLang="ko-KR" b="1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061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1. </a:t>
            </a:r>
            <a:r>
              <a:rPr lang="ko-KR" altLang="en-US" b="1" dirty="0">
                <a:latin typeface="+mn-lt"/>
              </a:rPr>
              <a:t>회사소개</a:t>
            </a:r>
          </a:p>
        </p:txBody>
      </p:sp>
      <p:pic>
        <p:nvPicPr>
          <p:cNvPr id="1026" name="Picture 2" descr="ì¸ê³ì§ëì ëí ì´ë¯¸ì§ ê²ìê²°ê³¼">
            <a:extLst>
              <a:ext uri="{FF2B5EF4-FFF2-40B4-BE49-F238E27FC236}">
                <a16:creationId xmlns:a16="http://schemas.microsoft.com/office/drawing/2014/main" id="{C9CB5BE8-7582-478A-B6A2-A06F7320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94" y="2348050"/>
            <a:ext cx="7014838" cy="350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35FAEBC-1AFF-4C28-A760-517D9E0B75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99" t="34226" r="52286" b="33898"/>
          <a:stretch/>
        </p:blipFill>
        <p:spPr>
          <a:xfrm>
            <a:off x="3507834" y="1283549"/>
            <a:ext cx="3002091" cy="1469558"/>
          </a:xfrm>
          <a:prstGeom prst="rect">
            <a:avLst/>
          </a:prstGeom>
        </p:spPr>
      </p:pic>
      <p:sp>
        <p:nvSpPr>
          <p:cNvPr id="10" name="원호 9">
            <a:extLst>
              <a:ext uri="{FF2B5EF4-FFF2-40B4-BE49-F238E27FC236}">
                <a16:creationId xmlns:a16="http://schemas.microsoft.com/office/drawing/2014/main" id="{0ACBCE77-A71F-4C95-A14C-68DFE71972E8}"/>
              </a:ext>
            </a:extLst>
          </p:cNvPr>
          <p:cNvSpPr/>
          <p:nvPr/>
        </p:nvSpPr>
        <p:spPr>
          <a:xfrm flipH="1">
            <a:off x="2082967" y="2348050"/>
            <a:ext cx="2849733" cy="2787588"/>
          </a:xfrm>
          <a:prstGeom prst="arc">
            <a:avLst>
              <a:gd name="adj1" fmla="val 16200000"/>
              <a:gd name="adj2" fmla="val 45527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348905FB-1D26-438E-9237-EB17B043AB07}"/>
              </a:ext>
            </a:extLst>
          </p:cNvPr>
          <p:cNvSpPr/>
          <p:nvPr/>
        </p:nvSpPr>
        <p:spPr>
          <a:xfrm flipH="1">
            <a:off x="3433852" y="2753106"/>
            <a:ext cx="1253558" cy="2769751"/>
          </a:xfrm>
          <a:prstGeom prst="arc">
            <a:avLst>
              <a:gd name="adj1" fmla="val 16200000"/>
              <a:gd name="adj2" fmla="val 45527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3718BF9E-3F86-4F63-B559-11C7C52F365F}"/>
              </a:ext>
            </a:extLst>
          </p:cNvPr>
          <p:cNvSpPr/>
          <p:nvPr/>
        </p:nvSpPr>
        <p:spPr>
          <a:xfrm rot="2594047">
            <a:off x="3411281" y="2282075"/>
            <a:ext cx="1253558" cy="1704775"/>
          </a:xfrm>
          <a:prstGeom prst="arc">
            <a:avLst>
              <a:gd name="adj1" fmla="val 16756373"/>
              <a:gd name="adj2" fmla="val 21147584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09487F4D-7F62-41CE-9795-60772A48C993}"/>
              </a:ext>
            </a:extLst>
          </p:cNvPr>
          <p:cNvSpPr/>
          <p:nvPr/>
        </p:nvSpPr>
        <p:spPr>
          <a:xfrm>
            <a:off x="4953000" y="2485748"/>
            <a:ext cx="2962703" cy="4142586"/>
          </a:xfrm>
          <a:prstGeom prst="arc">
            <a:avLst>
              <a:gd name="adj1" fmla="val 16200000"/>
              <a:gd name="adj2" fmla="val 45527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892D4E5F-8782-4D70-8964-7C799666B32D}"/>
              </a:ext>
            </a:extLst>
          </p:cNvPr>
          <p:cNvSpPr/>
          <p:nvPr/>
        </p:nvSpPr>
        <p:spPr>
          <a:xfrm flipH="1">
            <a:off x="3944732" y="2753105"/>
            <a:ext cx="1253558" cy="2122138"/>
          </a:xfrm>
          <a:prstGeom prst="arc">
            <a:avLst>
              <a:gd name="adj1" fmla="val 16756373"/>
              <a:gd name="adj2" fmla="val 45527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원호 18">
            <a:extLst>
              <a:ext uri="{FF2B5EF4-FFF2-40B4-BE49-F238E27FC236}">
                <a16:creationId xmlns:a16="http://schemas.microsoft.com/office/drawing/2014/main" id="{27D4D4F8-0EEF-42E3-82DC-56C17843E985}"/>
              </a:ext>
            </a:extLst>
          </p:cNvPr>
          <p:cNvSpPr/>
          <p:nvPr/>
        </p:nvSpPr>
        <p:spPr>
          <a:xfrm flipH="1">
            <a:off x="2814246" y="2611349"/>
            <a:ext cx="1581413" cy="2412518"/>
          </a:xfrm>
          <a:prstGeom prst="arc">
            <a:avLst>
              <a:gd name="adj1" fmla="val 16064535"/>
              <a:gd name="adj2" fmla="val 45527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원호 19">
            <a:extLst>
              <a:ext uri="{FF2B5EF4-FFF2-40B4-BE49-F238E27FC236}">
                <a16:creationId xmlns:a16="http://schemas.microsoft.com/office/drawing/2014/main" id="{F25D0AAE-1AE2-4218-9D4C-C49B66050E82}"/>
              </a:ext>
            </a:extLst>
          </p:cNvPr>
          <p:cNvSpPr/>
          <p:nvPr/>
        </p:nvSpPr>
        <p:spPr>
          <a:xfrm rot="17011334" flipH="1">
            <a:off x="6238179" y="1368688"/>
            <a:ext cx="1610487" cy="2644356"/>
          </a:xfrm>
          <a:prstGeom prst="arc">
            <a:avLst>
              <a:gd name="adj1" fmla="val 16756373"/>
              <a:gd name="adj2" fmla="val 45527"/>
            </a:avLst>
          </a:prstGeom>
          <a:ln w="76200">
            <a:gradFill flip="none" rotWithShape="1">
              <a:gsLst>
                <a:gs pos="0">
                  <a:schemeClr val="accent6">
                    <a:lumMod val="20000"/>
                    <a:lumOff val="80000"/>
                    <a:alpha val="76000"/>
                  </a:schemeClr>
                </a:gs>
                <a:gs pos="74000">
                  <a:schemeClr val="accent6">
                    <a:lumMod val="75000"/>
                    <a:alpha val="75000"/>
                  </a:schemeClr>
                </a:gs>
                <a:gs pos="100000">
                  <a:schemeClr val="accent6">
                    <a:lumMod val="60000"/>
                    <a:lumOff val="40000"/>
                    <a:alpha val="84000"/>
                  </a:schemeClr>
                </a:gs>
              </a:gsLst>
              <a:lin ang="10800000" scaled="1"/>
              <a:tileRect/>
            </a:gra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1120" y="4760869"/>
            <a:ext cx="9376786" cy="974114"/>
          </a:xfrm>
          <a:prstGeom prst="roundRect">
            <a:avLst>
              <a:gd name="adj" fmla="val 9750"/>
            </a:avLst>
          </a:prstGeom>
          <a:solidFill>
            <a:schemeClr val="accent6">
              <a:lumMod val="7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다양한 환경적 요인을 분석하여 인종</a:t>
            </a:r>
            <a:r>
              <a:rPr kumimoji="1"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지역별 특화된 약물의 개발 및 기존 약물 리포지셔닝을 지원하는 </a:t>
            </a:r>
            <a:endParaRPr kumimoji="1"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solidFill>
                  <a:schemeClr val="bg1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정밀 의료 인공지능 솔루션 기업</a:t>
            </a:r>
          </a:p>
        </p:txBody>
      </p:sp>
    </p:spTree>
    <p:extLst>
      <p:ext uri="{BB962C8B-B14F-4D97-AF65-F5344CB8AC3E}">
        <p14:creationId xmlns:p14="http://schemas.microsoft.com/office/powerpoint/2010/main" val="2132067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2-1.  </a:t>
            </a:r>
            <a:r>
              <a:rPr lang="ko-KR" altLang="en-US" b="1" dirty="0">
                <a:latin typeface="+mn-lt"/>
              </a:rPr>
              <a:t>창업자 소개</a:t>
            </a:r>
          </a:p>
        </p:txBody>
      </p:sp>
      <p:sp>
        <p:nvSpPr>
          <p:cNvPr id="3" name="모서리가 둥근 직사각형 24">
            <a:extLst>
              <a:ext uri="{FF2B5EF4-FFF2-40B4-BE49-F238E27FC236}">
                <a16:creationId xmlns:a16="http://schemas.microsoft.com/office/drawing/2014/main" id="{41E28638-50B5-4376-8900-AA9F17847D82}"/>
              </a:ext>
            </a:extLst>
          </p:cNvPr>
          <p:cNvSpPr/>
          <p:nvPr/>
        </p:nvSpPr>
        <p:spPr>
          <a:xfrm>
            <a:off x="443967" y="1993285"/>
            <a:ext cx="2756518" cy="4453703"/>
          </a:xfrm>
          <a:prstGeom prst="roundRect">
            <a:avLst>
              <a:gd name="adj" fmla="val 54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모서리가 둥근 직사각형 24">
            <a:extLst>
              <a:ext uri="{FF2B5EF4-FFF2-40B4-BE49-F238E27FC236}">
                <a16:creationId xmlns:a16="http://schemas.microsoft.com/office/drawing/2014/main" id="{6E000ED0-D974-4A58-A1F9-F085F9B3229F}"/>
              </a:ext>
            </a:extLst>
          </p:cNvPr>
          <p:cNvSpPr/>
          <p:nvPr/>
        </p:nvSpPr>
        <p:spPr>
          <a:xfrm>
            <a:off x="3610278" y="1993285"/>
            <a:ext cx="2756518" cy="4453703"/>
          </a:xfrm>
          <a:prstGeom prst="roundRect">
            <a:avLst>
              <a:gd name="adj" fmla="val 54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모서리가 둥근 직사각형 24">
            <a:extLst>
              <a:ext uri="{FF2B5EF4-FFF2-40B4-BE49-F238E27FC236}">
                <a16:creationId xmlns:a16="http://schemas.microsoft.com/office/drawing/2014/main" id="{78FD68D5-FDFC-4E9D-A128-4A21F1B81C58}"/>
              </a:ext>
            </a:extLst>
          </p:cNvPr>
          <p:cNvSpPr/>
          <p:nvPr/>
        </p:nvSpPr>
        <p:spPr>
          <a:xfrm>
            <a:off x="6776589" y="1993285"/>
            <a:ext cx="2756518" cy="4453703"/>
          </a:xfrm>
          <a:prstGeom prst="roundRect">
            <a:avLst>
              <a:gd name="adj" fmla="val 5414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00790" y="1469769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accent6"/>
                </a:solidFill>
                <a:latin typeface="+mn-ea"/>
              </a:rPr>
              <a:t>창업자 소개</a:t>
            </a:r>
            <a:endParaRPr lang="ko-KR" altLang="en-US" b="1" dirty="0"/>
          </a:p>
        </p:txBody>
      </p:sp>
      <p:pic>
        <p:nvPicPr>
          <p:cNvPr id="29" name="Picture 2" descr="https://d30y9cdsu7xlg0.cloudfront.net/png/916517-2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9" y="1470901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D2F9EAF-818F-42B7-97EE-E38C03B12C31}"/>
              </a:ext>
            </a:extLst>
          </p:cNvPr>
          <p:cNvSpPr txBox="1"/>
          <p:nvPr/>
        </p:nvSpPr>
        <p:spPr>
          <a:xfrm>
            <a:off x="559699" y="2135058"/>
            <a:ext cx="1745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   윤광열 </a:t>
            </a:r>
            <a:r>
              <a:rPr lang="en-US" altLang="ko-KR" sz="1600" b="1" dirty="0">
                <a:latin typeface="+mj-ea"/>
                <a:ea typeface="+mj-ea"/>
              </a:rPr>
              <a:t>/ CEO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24" name="Picture 2" descr="https://d30y9cdsu7xlg0.cloudfront.net/png/916517-200.png">
            <a:extLst>
              <a:ext uri="{FF2B5EF4-FFF2-40B4-BE49-F238E27FC236}">
                <a16:creationId xmlns:a16="http://schemas.microsoft.com/office/drawing/2014/main" id="{2F929836-5BFA-4075-8259-10D77640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75" y="2135058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d30y9cdsu7xlg0.cloudfront.net/png/916517-200.png">
            <a:extLst>
              <a:ext uri="{FF2B5EF4-FFF2-40B4-BE49-F238E27FC236}">
                <a16:creationId xmlns:a16="http://schemas.microsoft.com/office/drawing/2014/main" id="{9F9C537A-3543-4A2C-B19E-202C8B22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11" y="2135058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d30y9cdsu7xlg0.cloudfront.net/png/916517-200.png">
            <a:extLst>
              <a:ext uri="{FF2B5EF4-FFF2-40B4-BE49-F238E27FC236}">
                <a16:creationId xmlns:a16="http://schemas.microsoft.com/office/drawing/2014/main" id="{65DAB6F9-D5AC-4836-8263-7B093EAC0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592" y="2135058"/>
            <a:ext cx="338554" cy="3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9DD18D-4789-4DF2-B889-0A0318C5A1E8}"/>
              </a:ext>
            </a:extLst>
          </p:cNvPr>
          <p:cNvSpPr txBox="1"/>
          <p:nvPr/>
        </p:nvSpPr>
        <p:spPr>
          <a:xfrm>
            <a:off x="3727011" y="2135058"/>
            <a:ext cx="1743675" cy="3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    </a:t>
            </a:r>
            <a:r>
              <a:rPr lang="ko-KR" altLang="en-US" dirty="0" err="1"/>
              <a:t>박해윤</a:t>
            </a:r>
            <a:r>
              <a:rPr lang="ko-KR" altLang="en-US" dirty="0"/>
              <a:t> </a:t>
            </a:r>
            <a:r>
              <a:rPr lang="en-US" altLang="ko-KR" dirty="0"/>
              <a:t>/ CEO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3E7518-6C44-48BF-AA85-7728D4E5C8EB}"/>
              </a:ext>
            </a:extLst>
          </p:cNvPr>
          <p:cNvSpPr txBox="1"/>
          <p:nvPr/>
        </p:nvSpPr>
        <p:spPr>
          <a:xfrm>
            <a:off x="6885134" y="2135058"/>
            <a:ext cx="1761664" cy="34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+mj-ea"/>
                <a:ea typeface="+mj-ea"/>
              </a:rPr>
              <a:t>   이상기 </a:t>
            </a:r>
            <a:r>
              <a:rPr lang="en-US" altLang="ko-KR" sz="1600" b="1" dirty="0">
                <a:latin typeface="+mj-ea"/>
                <a:ea typeface="+mj-ea"/>
              </a:rPr>
              <a:t>/ CTO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3B43294-DBCF-4243-9149-CA5438968694}"/>
              </a:ext>
            </a:extLst>
          </p:cNvPr>
          <p:cNvSpPr txBox="1"/>
          <p:nvPr/>
        </p:nvSpPr>
        <p:spPr>
          <a:xfrm>
            <a:off x="461413" y="2767970"/>
            <a:ext cx="2745695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경력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단국대학교 소프트웨어 공학 박사 졸업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금융 시스템 기획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개발 </a:t>
            </a:r>
            <a:r>
              <a:rPr lang="en-US" altLang="ko-KR" sz="1200" dirty="0">
                <a:latin typeface="+mj-ea"/>
                <a:ea typeface="+mj-ea"/>
              </a:rPr>
              <a:t>PM, 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자금 부정 사용 패턴 감지 시스템 연구</a:t>
            </a:r>
            <a:r>
              <a:rPr lang="en-US" altLang="ko-KR" sz="1200" dirty="0">
                <a:latin typeface="+mj-ea"/>
              </a:rPr>
              <a:t>/</a:t>
            </a:r>
            <a:r>
              <a:rPr lang="ko-KR" altLang="en-US" sz="1200" dirty="0">
                <a:latin typeface="+mj-ea"/>
              </a:rPr>
              <a:t>기획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 err="1">
                <a:latin typeface="+mj-ea"/>
              </a:rPr>
              <a:t>산기평</a:t>
            </a:r>
            <a:r>
              <a:rPr lang="en-US" altLang="ko-KR" sz="1200" dirty="0">
                <a:latin typeface="+mj-ea"/>
              </a:rPr>
              <a:t>/</a:t>
            </a:r>
            <a:r>
              <a:rPr lang="ko-KR" altLang="en-US" sz="1200" dirty="0">
                <a:latin typeface="+mj-ea"/>
              </a:rPr>
              <a:t>기재부</a:t>
            </a:r>
            <a:r>
              <a:rPr lang="en-US" altLang="ko-KR" sz="1200" dirty="0">
                <a:latin typeface="+mj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포항 성모병원 결제 시스템 및 </a:t>
            </a:r>
            <a:r>
              <a:rPr lang="en-US" altLang="ko-KR" sz="1200" dirty="0">
                <a:latin typeface="+mj-ea"/>
              </a:rPr>
              <a:t>PACS </a:t>
            </a:r>
            <a:r>
              <a:rPr lang="ko-KR" altLang="en-US" sz="1200" dirty="0">
                <a:latin typeface="+mj-ea"/>
              </a:rPr>
              <a:t>연동 기획</a:t>
            </a:r>
            <a:r>
              <a:rPr lang="en-US" altLang="ko-KR" sz="1200" dirty="0">
                <a:latin typeface="+mj-ea"/>
              </a:rPr>
              <a:t>/</a:t>
            </a:r>
            <a:r>
              <a:rPr lang="ko-KR" altLang="en-US" sz="1200" dirty="0">
                <a:latin typeface="+mj-ea"/>
              </a:rPr>
              <a:t>개발</a:t>
            </a:r>
            <a:endParaRPr lang="en-US" altLang="ko-KR" sz="12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스타트 업 </a:t>
            </a:r>
            <a:r>
              <a:rPr lang="en-US" altLang="ko-KR" sz="1200" dirty="0">
                <a:latin typeface="+mj-ea"/>
                <a:ea typeface="+mj-ea"/>
              </a:rPr>
              <a:t>‘</a:t>
            </a:r>
            <a:r>
              <a:rPr lang="ko-KR" altLang="en-US" sz="1200" dirty="0" err="1">
                <a:latin typeface="+mj-ea"/>
                <a:ea typeface="+mj-ea"/>
              </a:rPr>
              <a:t>널리소프트</a:t>
            </a:r>
            <a:r>
              <a:rPr lang="en-US" altLang="ko-KR" sz="1200" dirty="0">
                <a:latin typeface="+mj-ea"/>
                <a:ea typeface="+mj-ea"/>
              </a:rPr>
              <a:t>’ </a:t>
            </a:r>
            <a:r>
              <a:rPr lang="ko-KR" altLang="en-US" sz="1200" dirty="0">
                <a:latin typeface="+mj-ea"/>
                <a:ea typeface="+mj-ea"/>
              </a:rPr>
              <a:t>창업 멤버</a:t>
            </a:r>
            <a:endParaRPr lang="en-US" altLang="ko-KR" sz="1200" dirty="0">
              <a:latin typeface="+mj-ea"/>
              <a:ea typeface="+mj-ea"/>
            </a:endParaRPr>
          </a:p>
          <a:p>
            <a:endParaRPr lang="en-US" altLang="ko-KR" sz="700" dirty="0"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17AE71-7C71-4B71-A816-F9288BDD39D2}"/>
              </a:ext>
            </a:extLst>
          </p:cNvPr>
          <p:cNvSpPr txBox="1"/>
          <p:nvPr/>
        </p:nvSpPr>
        <p:spPr>
          <a:xfrm>
            <a:off x="3620007" y="2767970"/>
            <a:ext cx="274241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경력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단국대학교 소프트웨어 공학 박사 졸업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금융 시스템 기획</a:t>
            </a:r>
            <a:r>
              <a:rPr lang="en-US" altLang="ko-KR" sz="1200" dirty="0">
                <a:latin typeface="+mj-ea"/>
                <a:ea typeface="+mj-ea"/>
              </a:rPr>
              <a:t>/</a:t>
            </a:r>
            <a:r>
              <a:rPr lang="ko-KR" altLang="en-US" sz="1200" dirty="0">
                <a:latin typeface="+mj-ea"/>
                <a:ea typeface="+mj-ea"/>
              </a:rPr>
              <a:t>개발 </a:t>
            </a:r>
            <a:r>
              <a:rPr lang="en-US" altLang="ko-KR" sz="1200" dirty="0">
                <a:latin typeface="+mj-ea"/>
                <a:ea typeface="+mj-ea"/>
              </a:rPr>
              <a:t>PM, 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우리은행 </a:t>
            </a:r>
            <a:r>
              <a:rPr lang="en-US" altLang="ko-KR" sz="1200" dirty="0">
                <a:latin typeface="+mj-ea"/>
                <a:ea typeface="+mj-ea"/>
              </a:rPr>
              <a:t>AI </a:t>
            </a:r>
            <a:r>
              <a:rPr lang="ko-KR" altLang="en-US" sz="1200" dirty="0" err="1">
                <a:latin typeface="+mj-ea"/>
                <a:ea typeface="+mj-ea"/>
              </a:rPr>
              <a:t>뱅킹</a:t>
            </a:r>
            <a:r>
              <a:rPr lang="ko-KR" altLang="en-US" sz="1200" dirty="0">
                <a:latin typeface="+mj-ea"/>
                <a:ea typeface="+mj-ea"/>
              </a:rPr>
              <a:t> 기획</a:t>
            </a:r>
            <a:r>
              <a:rPr lang="en-US" altLang="ko-KR" sz="1200" dirty="0">
                <a:latin typeface="+mj-ea"/>
                <a:ea typeface="+mj-ea"/>
              </a:rPr>
              <a:t>/QA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우편사업진흥원 </a:t>
            </a:r>
            <a:r>
              <a:rPr lang="en-US" altLang="ko-KR" sz="1200" dirty="0">
                <a:latin typeface="+mj-ea"/>
                <a:ea typeface="+mj-ea"/>
              </a:rPr>
              <a:t>Post-Pay </a:t>
            </a:r>
            <a:r>
              <a:rPr lang="ko-KR" altLang="en-US" sz="1200" dirty="0">
                <a:latin typeface="+mj-ea"/>
                <a:ea typeface="+mj-ea"/>
              </a:rPr>
              <a:t>서비스 </a:t>
            </a:r>
            <a:r>
              <a:rPr lang="en-US" altLang="ko-KR" sz="1200" dirty="0">
                <a:latin typeface="+mj-ea"/>
                <a:ea typeface="+mj-ea"/>
              </a:rPr>
              <a:t>PM/</a:t>
            </a:r>
            <a:r>
              <a:rPr lang="ko-KR" altLang="en-US" sz="1200" dirty="0">
                <a:latin typeface="+mj-ea"/>
                <a:ea typeface="+mj-ea"/>
              </a:rPr>
              <a:t>과제책임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금융권 빅데이터 분석을 통한 상품추천 서비스 기획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43D880-E1D0-4D88-A257-98F90979C38A}"/>
              </a:ext>
            </a:extLst>
          </p:cNvPr>
          <p:cNvSpPr txBox="1"/>
          <p:nvPr/>
        </p:nvSpPr>
        <p:spPr>
          <a:xfrm>
            <a:off x="6791090" y="2767970"/>
            <a:ext cx="2742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경력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서버 개발 전문가로 금융권 내 핵심 개발자 업무 수행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우리은행 </a:t>
            </a:r>
            <a:r>
              <a:rPr lang="en-US" altLang="ko-KR" sz="1200" dirty="0">
                <a:latin typeface="+mj-ea"/>
                <a:ea typeface="+mj-ea"/>
              </a:rPr>
              <a:t>AI </a:t>
            </a:r>
            <a:r>
              <a:rPr lang="ko-KR" altLang="en-US" sz="1200" dirty="0">
                <a:latin typeface="+mj-ea"/>
                <a:ea typeface="+mj-ea"/>
              </a:rPr>
              <a:t>뱅킹 서버 개발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기업은행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전북은행 차세대 뱅킹 서비스 개발</a:t>
            </a: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높은 리스크의 차세대 시스템부터</a:t>
            </a:r>
            <a:r>
              <a:rPr lang="en-US" altLang="ko-KR" sz="1200" dirty="0">
                <a:latin typeface="+mj-ea"/>
                <a:ea typeface="+mj-ea"/>
              </a:rPr>
              <a:t>, </a:t>
            </a:r>
            <a:r>
              <a:rPr lang="ko-KR" altLang="en-US" sz="1200" dirty="0">
                <a:latin typeface="+mj-ea"/>
                <a:ea typeface="+mj-ea"/>
              </a:rPr>
              <a:t>최신 기술인 </a:t>
            </a:r>
            <a:r>
              <a:rPr lang="en-US" altLang="ko-KR" sz="1200" dirty="0">
                <a:latin typeface="+mj-ea"/>
                <a:ea typeface="+mj-ea"/>
              </a:rPr>
              <a:t>AI </a:t>
            </a:r>
            <a:r>
              <a:rPr lang="ko-KR" altLang="en-US" sz="1200" dirty="0">
                <a:latin typeface="+mj-ea"/>
                <a:ea typeface="+mj-ea"/>
              </a:rPr>
              <a:t>뱅킹 까지 전천후 기술을 경험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321B40-4301-4D6A-BE40-A97EB2DBBBBC}"/>
              </a:ext>
            </a:extLst>
          </p:cNvPr>
          <p:cNvSpPr txBox="1"/>
          <p:nvPr/>
        </p:nvSpPr>
        <p:spPr>
          <a:xfrm>
            <a:off x="452689" y="5507431"/>
            <a:ext cx="274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역할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서비스 기획 총괄</a:t>
            </a:r>
            <a:endParaRPr lang="en-US" altLang="ko-KR" sz="1200" dirty="0"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6B195C-7A43-4573-AE04-D0ED0B0F0FE8}"/>
              </a:ext>
            </a:extLst>
          </p:cNvPr>
          <p:cNvSpPr txBox="1"/>
          <p:nvPr/>
        </p:nvSpPr>
        <p:spPr>
          <a:xfrm>
            <a:off x="3630724" y="5507431"/>
            <a:ext cx="274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역할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서비스 품질 총괄</a:t>
            </a:r>
            <a:endParaRPr lang="en-US" altLang="ko-KR" sz="1200" dirty="0">
              <a:latin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</a:rPr>
              <a:t>기업부설연구소 연구소장</a:t>
            </a:r>
            <a:r>
              <a:rPr lang="en-US" altLang="ko-KR" sz="1200" dirty="0">
                <a:latin typeface="+mj-ea"/>
              </a:rPr>
              <a:t>(</a:t>
            </a:r>
            <a:r>
              <a:rPr lang="ko-KR" altLang="en-US" sz="1200" dirty="0">
                <a:latin typeface="+mj-ea"/>
              </a:rPr>
              <a:t>겸직</a:t>
            </a:r>
            <a:r>
              <a:rPr lang="en-US" altLang="ko-KR" sz="1200" dirty="0">
                <a:latin typeface="+mj-ea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68C9BD-8A6D-4F7F-A8AD-EA2880B484C2}"/>
              </a:ext>
            </a:extLst>
          </p:cNvPr>
          <p:cNvSpPr txBox="1"/>
          <p:nvPr/>
        </p:nvSpPr>
        <p:spPr>
          <a:xfrm>
            <a:off x="6808758" y="5507431"/>
            <a:ext cx="274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+mj-ea"/>
                <a:ea typeface="+mj-ea"/>
              </a:rPr>
              <a:t>역할</a:t>
            </a:r>
            <a:endParaRPr lang="en-US" altLang="ko-KR" sz="1200" b="1" dirty="0">
              <a:latin typeface="+mj-ea"/>
              <a:ea typeface="+mj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+mj-ea"/>
              </a:rPr>
              <a:t>MindTrip</a:t>
            </a:r>
            <a:r>
              <a:rPr lang="ko-KR" altLang="en-US" sz="1200" dirty="0">
                <a:latin typeface="+mj-ea"/>
              </a:rPr>
              <a:t> 개발 총괄 및 서버 개발 </a:t>
            </a:r>
            <a:r>
              <a:rPr lang="en-US" altLang="ko-KR" sz="1200" dirty="0">
                <a:latin typeface="+mj-ea"/>
              </a:rPr>
              <a:t>(Back-End)</a:t>
            </a:r>
          </a:p>
        </p:txBody>
      </p:sp>
    </p:spTree>
    <p:extLst>
      <p:ext uri="{BB962C8B-B14F-4D97-AF65-F5344CB8AC3E}">
        <p14:creationId xmlns:p14="http://schemas.microsoft.com/office/powerpoint/2010/main" val="373209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679319" y="6108700"/>
            <a:ext cx="8533606" cy="344488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5F5F5F"/>
              </a:gs>
            </a:gsLst>
            <a:lin ang="5400000" scaled="1"/>
          </a:gradFill>
          <a:ln w="3175" algn="ctr">
            <a:noFill/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endParaRPr lang="ko-KR" altLang="en-US"/>
          </a:p>
        </p:txBody>
      </p:sp>
      <p:sp>
        <p:nvSpPr>
          <p:cNvPr id="4" name="Text Box 24"/>
          <p:cNvSpPr txBox="1">
            <a:spLocks noChangeArrowheads="1"/>
          </p:cNvSpPr>
          <p:nvPr/>
        </p:nvSpPr>
        <p:spPr bwMode="auto">
          <a:xfrm>
            <a:off x="1234810" y="6196013"/>
            <a:ext cx="557213" cy="1698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2951162" y="6196013"/>
            <a:ext cx="558933" cy="1698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b="1" dirty="0">
                <a:solidFill>
                  <a:schemeClr val="bg1"/>
                </a:solidFill>
              </a:rPr>
              <a:t>2018 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4669235" y="6196013"/>
            <a:ext cx="558932" cy="1698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b="1" dirty="0">
                <a:solidFill>
                  <a:schemeClr val="bg1"/>
                </a:solidFill>
              </a:rPr>
              <a:t>2019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6387307" y="6196013"/>
            <a:ext cx="560652" cy="1698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b="1" dirty="0">
                <a:solidFill>
                  <a:schemeClr val="bg1"/>
                </a:solidFill>
              </a:rPr>
              <a:t>Next</a:t>
            </a:r>
          </a:p>
        </p:txBody>
      </p:sp>
      <p:sp>
        <p:nvSpPr>
          <p:cNvPr id="8" name="Line 32"/>
          <p:cNvSpPr>
            <a:spLocks noChangeShapeType="1"/>
          </p:cNvSpPr>
          <p:nvPr/>
        </p:nvSpPr>
        <p:spPr bwMode="auto">
          <a:xfrm>
            <a:off x="2371593" y="6186488"/>
            <a:ext cx="0" cy="188912"/>
          </a:xfrm>
          <a:prstGeom prst="line">
            <a:avLst/>
          </a:prstGeom>
          <a:noFill/>
          <a:ln w="9525" cap="rnd">
            <a:solidFill>
              <a:srgbClr val="C0C0C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9" name="Line 33"/>
          <p:cNvSpPr>
            <a:spLocks noChangeShapeType="1"/>
          </p:cNvSpPr>
          <p:nvPr/>
        </p:nvSpPr>
        <p:spPr bwMode="auto">
          <a:xfrm>
            <a:off x="4089665" y="6186488"/>
            <a:ext cx="0" cy="188912"/>
          </a:xfrm>
          <a:prstGeom prst="line">
            <a:avLst/>
          </a:prstGeom>
          <a:noFill/>
          <a:ln w="9525" cap="rnd">
            <a:solidFill>
              <a:srgbClr val="C0C0C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>
            <a:off x="5807737" y="6186488"/>
            <a:ext cx="0" cy="188912"/>
          </a:xfrm>
          <a:prstGeom prst="line">
            <a:avLst/>
          </a:prstGeom>
          <a:noFill/>
          <a:ln w="9525" cap="rnd">
            <a:solidFill>
              <a:srgbClr val="C0C0C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Text Box 36"/>
          <p:cNvSpPr txBox="1">
            <a:spLocks noChangeArrowheads="1"/>
          </p:cNvSpPr>
          <p:nvPr/>
        </p:nvSpPr>
        <p:spPr bwMode="auto">
          <a:xfrm>
            <a:off x="8088181" y="6196013"/>
            <a:ext cx="560652" cy="169862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b="1" dirty="0">
                <a:solidFill>
                  <a:schemeClr val="bg1"/>
                </a:solidFill>
              </a:rPr>
              <a:t>Goal</a:t>
            </a:r>
          </a:p>
        </p:txBody>
      </p:sp>
      <p:grpSp>
        <p:nvGrpSpPr>
          <p:cNvPr id="12" name="Group 49"/>
          <p:cNvGrpSpPr>
            <a:grpSpLocks/>
          </p:cNvGrpSpPr>
          <p:nvPr/>
        </p:nvGrpSpPr>
        <p:grpSpPr bwMode="auto">
          <a:xfrm>
            <a:off x="368036" y="2269519"/>
            <a:ext cx="9169929" cy="3747593"/>
            <a:chOff x="214" y="826"/>
            <a:chExt cx="5332" cy="2658"/>
          </a:xfrm>
        </p:grpSpPr>
        <p:grpSp>
          <p:nvGrpSpPr>
            <p:cNvPr id="13" name="Group 2"/>
            <p:cNvGrpSpPr>
              <a:grpSpLocks/>
            </p:cNvGrpSpPr>
            <p:nvPr/>
          </p:nvGrpSpPr>
          <p:grpSpPr bwMode="auto">
            <a:xfrm>
              <a:off x="214" y="1240"/>
              <a:ext cx="5332" cy="46"/>
              <a:chOff x="214" y="1282"/>
              <a:chExt cx="5332" cy="45"/>
            </a:xfrm>
          </p:grpSpPr>
          <p:sp>
            <p:nvSpPr>
              <p:cNvPr id="36" name="Line 3"/>
              <p:cNvSpPr>
                <a:spLocks noChangeShapeType="1"/>
              </p:cNvSpPr>
              <p:nvPr/>
            </p:nvSpPr>
            <p:spPr bwMode="auto">
              <a:xfrm>
                <a:off x="259" y="1303"/>
                <a:ext cx="5240" cy="2"/>
              </a:xfrm>
              <a:prstGeom prst="line">
                <a:avLst/>
              </a:prstGeom>
              <a:noFill/>
              <a:ln w="19050" cap="rnd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7" name="Rectangle 4"/>
              <p:cNvSpPr>
                <a:spLocks noChangeArrowheads="1"/>
              </p:cNvSpPr>
              <p:nvPr/>
            </p:nvSpPr>
            <p:spPr bwMode="auto">
              <a:xfrm>
                <a:off x="214" y="1282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5499" y="1282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4" name="Group 6"/>
            <p:cNvGrpSpPr>
              <a:grpSpLocks/>
            </p:cNvGrpSpPr>
            <p:nvPr/>
          </p:nvGrpSpPr>
          <p:grpSpPr bwMode="auto">
            <a:xfrm>
              <a:off x="214" y="1677"/>
              <a:ext cx="5332" cy="45"/>
              <a:chOff x="214" y="1712"/>
              <a:chExt cx="5332" cy="45"/>
            </a:xfrm>
          </p:grpSpPr>
          <p:sp>
            <p:nvSpPr>
              <p:cNvPr id="33" name="Line 7"/>
              <p:cNvSpPr>
                <a:spLocks noChangeShapeType="1"/>
              </p:cNvSpPr>
              <p:nvPr/>
            </p:nvSpPr>
            <p:spPr bwMode="auto">
              <a:xfrm>
                <a:off x="259" y="1733"/>
                <a:ext cx="5240" cy="2"/>
              </a:xfrm>
              <a:prstGeom prst="line">
                <a:avLst/>
              </a:prstGeom>
              <a:noFill/>
              <a:ln w="19050" cap="rnd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4" name="Rectangle 8"/>
              <p:cNvSpPr>
                <a:spLocks noChangeArrowheads="1"/>
              </p:cNvSpPr>
              <p:nvPr/>
            </p:nvSpPr>
            <p:spPr bwMode="auto">
              <a:xfrm>
                <a:off x="214" y="1712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" name="Rectangle 9"/>
              <p:cNvSpPr>
                <a:spLocks noChangeArrowheads="1"/>
              </p:cNvSpPr>
              <p:nvPr/>
            </p:nvSpPr>
            <p:spPr bwMode="auto">
              <a:xfrm>
                <a:off x="5499" y="1712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5" name="Group 10"/>
            <p:cNvGrpSpPr>
              <a:grpSpLocks/>
            </p:cNvGrpSpPr>
            <p:nvPr/>
          </p:nvGrpSpPr>
          <p:grpSpPr bwMode="auto">
            <a:xfrm>
              <a:off x="214" y="2114"/>
              <a:ext cx="5332" cy="46"/>
              <a:chOff x="214" y="2143"/>
              <a:chExt cx="5332" cy="45"/>
            </a:xfrm>
          </p:grpSpPr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>
                <a:off x="259" y="2163"/>
                <a:ext cx="5240" cy="4"/>
              </a:xfrm>
              <a:prstGeom prst="line">
                <a:avLst/>
              </a:prstGeom>
              <a:noFill/>
              <a:ln w="19050" cap="rnd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1" name="Rectangle 12"/>
              <p:cNvSpPr>
                <a:spLocks noChangeArrowheads="1"/>
              </p:cNvSpPr>
              <p:nvPr/>
            </p:nvSpPr>
            <p:spPr bwMode="auto">
              <a:xfrm>
                <a:off x="214" y="2143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" name="Rectangle 13"/>
              <p:cNvSpPr>
                <a:spLocks noChangeArrowheads="1"/>
              </p:cNvSpPr>
              <p:nvPr/>
            </p:nvSpPr>
            <p:spPr bwMode="auto">
              <a:xfrm>
                <a:off x="5499" y="2143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16" name="Group 14"/>
            <p:cNvGrpSpPr>
              <a:grpSpLocks/>
            </p:cNvGrpSpPr>
            <p:nvPr/>
          </p:nvGrpSpPr>
          <p:grpSpPr bwMode="auto">
            <a:xfrm>
              <a:off x="214" y="2552"/>
              <a:ext cx="5332" cy="45"/>
              <a:chOff x="214" y="2574"/>
              <a:chExt cx="5332" cy="45"/>
            </a:xfrm>
          </p:grpSpPr>
          <p:sp>
            <p:nvSpPr>
              <p:cNvPr id="27" name="Line 15"/>
              <p:cNvSpPr>
                <a:spLocks noChangeShapeType="1"/>
              </p:cNvSpPr>
              <p:nvPr/>
            </p:nvSpPr>
            <p:spPr bwMode="auto">
              <a:xfrm>
                <a:off x="259" y="2595"/>
                <a:ext cx="5240" cy="4"/>
              </a:xfrm>
              <a:prstGeom prst="line">
                <a:avLst/>
              </a:prstGeom>
              <a:noFill/>
              <a:ln w="19050" cap="rnd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Rectangle 16"/>
              <p:cNvSpPr>
                <a:spLocks noChangeArrowheads="1"/>
              </p:cNvSpPr>
              <p:nvPr/>
            </p:nvSpPr>
            <p:spPr bwMode="auto">
              <a:xfrm>
                <a:off x="214" y="2574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5499" y="2574"/>
                <a:ext cx="47" cy="45"/>
              </a:xfrm>
              <a:prstGeom prst="rect">
                <a:avLst/>
              </a:prstGeom>
              <a:solidFill>
                <a:srgbClr val="B2B2B2"/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17" name="AutoShape 20"/>
            <p:cNvSpPr>
              <a:spLocks noChangeArrowheads="1"/>
            </p:cNvSpPr>
            <p:nvPr/>
          </p:nvSpPr>
          <p:spPr bwMode="auto">
            <a:xfrm>
              <a:off x="395" y="2588"/>
              <a:ext cx="971" cy="896"/>
            </a:xfrm>
            <a:prstGeom prst="roundRect">
              <a:avLst>
                <a:gd name="adj" fmla="val 3412"/>
              </a:avLst>
            </a:prstGeom>
            <a:gradFill rotWithShape="1">
              <a:gsLst>
                <a:gs pos="0">
                  <a:srgbClr val="CFDCE7"/>
                </a:gs>
                <a:gs pos="100000">
                  <a:srgbClr val="CFDCE7">
                    <a:gamma/>
                    <a:tint val="60392"/>
                    <a:invGamma/>
                  </a:srgbClr>
                </a:gs>
              </a:gsLst>
              <a:lin ang="5400000" scaled="1"/>
            </a:gradFill>
            <a:ln w="12700">
              <a:noFill/>
              <a:round/>
              <a:headEnd/>
              <a:tailEnd/>
            </a:ln>
            <a:effectLst>
              <a:outerShdw dist="38100" dir="16200000" algn="ctr" rotWithShape="0">
                <a:srgbClr val="94ADC8"/>
              </a:outerShdw>
            </a:effectLst>
          </p:spPr>
          <p:txBody>
            <a:bodyPr lIns="72000" tIns="288000" rIns="0" bIns="0"/>
            <a:lstStyle/>
            <a:p>
              <a:pPr marL="95250" indent="-95250" algn="l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1400" b="1" dirty="0">
                  <a:latin typeface="+mn-ea"/>
                </a:rPr>
                <a:t>2017.06 </a:t>
              </a:r>
              <a:r>
                <a:rPr lang="ko-KR" altLang="en-US" sz="1400" b="1" dirty="0">
                  <a:latin typeface="+mn-ea"/>
                </a:rPr>
                <a:t>㈜</a:t>
              </a:r>
              <a:r>
                <a:rPr lang="ko-KR" altLang="en-US" sz="1400" b="1" dirty="0" err="1">
                  <a:latin typeface="+mn-ea"/>
                </a:rPr>
                <a:t>넥스트도어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법인 설립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1394" y="2152"/>
              <a:ext cx="971" cy="1332"/>
            </a:xfrm>
            <a:prstGeom prst="roundRect">
              <a:avLst>
                <a:gd name="adj" fmla="val 2713"/>
              </a:avLst>
            </a:prstGeom>
            <a:gradFill rotWithShape="1">
              <a:gsLst>
                <a:gs pos="0">
                  <a:srgbClr val="CFDCE7"/>
                </a:gs>
                <a:gs pos="100000">
                  <a:srgbClr val="CFDCE7">
                    <a:gamma/>
                    <a:tint val="60392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outerShdw dist="38100" dir="16200000" algn="ctr" rotWithShape="0">
                <a:srgbClr val="94ADC8"/>
              </a:outerShdw>
            </a:effectLst>
          </p:spPr>
          <p:txBody>
            <a:bodyPr lIns="72000" tIns="288000" rIns="0" bIns="0"/>
            <a:lstStyle/>
            <a:p>
              <a:pPr marL="95250" indent="-95250" algn="l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400" b="1" dirty="0">
                  <a:latin typeface="+mn-ea"/>
                </a:rPr>
                <a:t>인공지능 플랫폼 </a:t>
              </a:r>
              <a:r>
                <a:rPr lang="en-US" altLang="ko-KR" sz="1400" b="1" dirty="0" err="1">
                  <a:latin typeface="+mn-ea"/>
                </a:rPr>
                <a:t>MindTrip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개발 및 상표 등록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19" name="AutoShape 22"/>
            <p:cNvSpPr>
              <a:spLocks noChangeArrowheads="1"/>
            </p:cNvSpPr>
            <p:nvPr/>
          </p:nvSpPr>
          <p:spPr bwMode="auto">
            <a:xfrm>
              <a:off x="2393" y="1712"/>
              <a:ext cx="970" cy="1772"/>
            </a:xfrm>
            <a:prstGeom prst="roundRect">
              <a:avLst>
                <a:gd name="adj" fmla="val 4491"/>
              </a:avLst>
            </a:prstGeom>
            <a:gradFill rotWithShape="1">
              <a:gsLst>
                <a:gs pos="0">
                  <a:srgbClr val="CFDCE7"/>
                </a:gs>
                <a:gs pos="100000">
                  <a:srgbClr val="CFDCE7">
                    <a:gamma/>
                    <a:tint val="60392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outerShdw dist="38100" dir="16200000" algn="ctr" rotWithShape="0">
                <a:srgbClr val="94ADC8"/>
              </a:outerShdw>
            </a:effectLst>
          </p:spPr>
          <p:txBody>
            <a:bodyPr lIns="72000" tIns="288000" rIns="0" bIns="0"/>
            <a:lstStyle/>
            <a:p>
              <a:pPr marL="95250" indent="-95250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1400" b="1" dirty="0">
                  <a:latin typeface="+mn-ea"/>
                </a:rPr>
                <a:t>DNA </a:t>
              </a:r>
              <a:r>
                <a:rPr lang="ko-KR" altLang="en-US" sz="1400" b="1" dirty="0">
                  <a:latin typeface="+mn-ea"/>
                </a:rPr>
                <a:t>칩 분석</a:t>
              </a:r>
            </a:p>
            <a:p>
              <a:pPr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ko-KR" sz="1400" dirty="0">
                  <a:latin typeface="+mn-ea"/>
                </a:rPr>
                <a:t>(</a:t>
              </a:r>
              <a:r>
                <a:rPr lang="ko-KR" altLang="en-US" sz="1400" dirty="0">
                  <a:latin typeface="+mn-ea"/>
                </a:rPr>
                <a:t>약물</a:t>
              </a:r>
              <a:r>
                <a:rPr lang="en-US" altLang="ko-KR" sz="1400" dirty="0">
                  <a:latin typeface="+mn-ea"/>
                </a:rPr>
                <a:t>/</a:t>
              </a:r>
              <a:r>
                <a:rPr lang="ko-KR" altLang="en-US" sz="1400" dirty="0">
                  <a:latin typeface="+mn-ea"/>
                </a:rPr>
                <a:t>질병 </a:t>
              </a:r>
              <a:r>
                <a:rPr lang="en-US" altLang="ko-KR" sz="1400" dirty="0">
                  <a:latin typeface="+mn-ea"/>
                </a:rPr>
                <a:t>DNA </a:t>
              </a:r>
              <a:r>
                <a:rPr lang="ko-KR" altLang="en-US" sz="1400" dirty="0">
                  <a:latin typeface="+mn-ea"/>
                </a:rPr>
                <a:t>발현 패턴 수집 및 학습</a:t>
              </a:r>
              <a:r>
                <a:rPr lang="en-US" altLang="ko-KR" sz="1400" dirty="0">
                  <a:latin typeface="+mn-ea"/>
                </a:rPr>
                <a:t>)</a:t>
              </a:r>
            </a:p>
            <a:p>
              <a:pPr marL="95250" indent="-95250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1400" b="1" dirty="0">
                  <a:latin typeface="+mn-ea"/>
                </a:rPr>
                <a:t>X-Ray</a:t>
              </a:r>
              <a:r>
                <a:rPr lang="ko-KR" altLang="en-US" sz="1400" b="1" dirty="0">
                  <a:latin typeface="+mn-ea"/>
                </a:rPr>
                <a:t>폐결핵 검출</a:t>
              </a:r>
            </a:p>
            <a:p>
              <a:pPr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ko-KR" sz="1400" dirty="0">
                  <a:latin typeface="+mn-ea"/>
                </a:rPr>
                <a:t>(</a:t>
              </a:r>
              <a:r>
                <a:rPr lang="ko-KR" altLang="en-US" sz="1400" dirty="0" err="1">
                  <a:latin typeface="+mn-ea"/>
                </a:rPr>
                <a:t>병변의</a:t>
              </a:r>
              <a:r>
                <a:rPr lang="ko-KR" altLang="en-US" sz="1400" dirty="0">
                  <a:latin typeface="+mn-ea"/>
                </a:rPr>
                <a:t> 발현 이미지 데이터 수집 및 분석</a:t>
              </a:r>
              <a:r>
                <a:rPr lang="en-US" altLang="ko-KR" sz="1400" dirty="0">
                  <a:latin typeface="+mn-ea"/>
                </a:rPr>
                <a:t>)</a:t>
              </a:r>
            </a:p>
          </p:txBody>
        </p:sp>
        <p:sp>
          <p:nvSpPr>
            <p:cNvPr id="20" name="AutoShape 23"/>
            <p:cNvSpPr>
              <a:spLocks noChangeArrowheads="1"/>
            </p:cNvSpPr>
            <p:nvPr/>
          </p:nvSpPr>
          <p:spPr bwMode="auto">
            <a:xfrm>
              <a:off x="3391" y="1278"/>
              <a:ext cx="971" cy="2206"/>
            </a:xfrm>
            <a:prstGeom prst="roundRect">
              <a:avLst>
                <a:gd name="adj" fmla="val 3898"/>
              </a:avLst>
            </a:prstGeom>
            <a:gradFill rotWithShape="1">
              <a:gsLst>
                <a:gs pos="0">
                  <a:srgbClr val="CFDCE7"/>
                </a:gs>
                <a:gs pos="100000">
                  <a:srgbClr val="CFDCE7">
                    <a:gamma/>
                    <a:tint val="60392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outerShdw dist="38100" dir="16200000" algn="ctr" rotWithShape="0">
                <a:srgbClr val="94ADC8"/>
              </a:outerShdw>
            </a:effectLst>
          </p:spPr>
          <p:txBody>
            <a:bodyPr lIns="72000" tIns="288000" rIns="0" bIns="0"/>
            <a:lstStyle/>
            <a:p>
              <a:pPr marL="95250" indent="-95250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400" b="1" dirty="0">
                  <a:latin typeface="+mn-ea"/>
                </a:rPr>
                <a:t>신약</a:t>
              </a:r>
              <a:r>
                <a:rPr lang="en-US" altLang="ko-KR" sz="1400" b="1" dirty="0">
                  <a:latin typeface="+mn-ea"/>
                </a:rPr>
                <a:t>(</a:t>
              </a:r>
              <a:r>
                <a:rPr lang="ko-KR" altLang="en-US" sz="1400" b="1" dirty="0">
                  <a:latin typeface="+mn-ea"/>
                </a:rPr>
                <a:t>물질</a:t>
              </a:r>
              <a:r>
                <a:rPr lang="en-US" altLang="ko-KR" sz="1400" b="1" dirty="0">
                  <a:latin typeface="+mn-ea"/>
                </a:rPr>
                <a:t>) </a:t>
              </a:r>
              <a:r>
                <a:rPr lang="ko-KR" altLang="en-US" sz="1400" b="1" dirty="0">
                  <a:latin typeface="+mn-ea"/>
                </a:rPr>
                <a:t>분석</a:t>
              </a:r>
            </a:p>
            <a:p>
              <a:pPr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ko-KR" sz="1400" dirty="0">
                  <a:latin typeface="+mn-ea"/>
                </a:rPr>
                <a:t>(</a:t>
              </a:r>
              <a:r>
                <a:rPr lang="ko-KR" altLang="en-US" sz="1400" dirty="0">
                  <a:latin typeface="+mn-ea"/>
                </a:rPr>
                <a:t>새로운 </a:t>
              </a:r>
              <a:r>
                <a:rPr lang="en-US" altLang="ko-KR" sz="1400" dirty="0">
                  <a:latin typeface="+mn-ea"/>
                </a:rPr>
                <a:t>DNA </a:t>
              </a:r>
              <a:r>
                <a:rPr lang="ko-KR" altLang="en-US" sz="1400" dirty="0">
                  <a:latin typeface="+mn-ea"/>
                </a:rPr>
                <a:t>패턴의 유사도 추론 검증</a:t>
              </a:r>
              <a:r>
                <a:rPr lang="en-US" altLang="ko-KR" sz="1400" dirty="0">
                  <a:latin typeface="+mn-ea"/>
                </a:rPr>
                <a:t>)</a:t>
              </a:r>
            </a:p>
            <a:p>
              <a:pPr marL="95250" indent="-95250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400" b="1" dirty="0">
                  <a:latin typeface="+mn-ea"/>
                </a:rPr>
                <a:t>마이크로바이옴 분석</a:t>
              </a:r>
            </a:p>
            <a:p>
              <a:pPr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</a:pPr>
              <a:r>
                <a:rPr lang="en-US" altLang="ko-KR" sz="1400" dirty="0">
                  <a:latin typeface="+mn-ea"/>
                </a:rPr>
                <a:t>(</a:t>
              </a:r>
              <a:r>
                <a:rPr lang="ko-KR" altLang="en-US" sz="1400" dirty="0">
                  <a:latin typeface="+mn-ea"/>
                </a:rPr>
                <a:t>지역별 식습관 및 체질에 따른 </a:t>
              </a:r>
              <a:r>
                <a:rPr lang="en-US" altLang="ko-KR" sz="1400" dirty="0">
                  <a:latin typeface="+mn-ea"/>
                </a:rPr>
                <a:t>DNA </a:t>
              </a:r>
              <a:r>
                <a:rPr lang="ko-KR" altLang="en-US" sz="1400" dirty="0">
                  <a:latin typeface="+mn-ea"/>
                </a:rPr>
                <a:t>변형 분석</a:t>
              </a:r>
              <a:r>
                <a:rPr lang="en-US" altLang="ko-KR" sz="1400" dirty="0">
                  <a:latin typeface="+mn-ea"/>
                </a:rPr>
                <a:t>)</a:t>
              </a:r>
            </a:p>
            <a:p>
              <a:pPr marL="95250" indent="-95250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endParaRPr lang="en-US" altLang="ko-KR" sz="1400" dirty="0">
                <a:latin typeface="+mn-ea"/>
              </a:endParaRPr>
            </a:p>
          </p:txBody>
        </p:sp>
        <p:sp>
          <p:nvSpPr>
            <p:cNvPr id="21" name="AutoShape 28"/>
            <p:cNvSpPr>
              <a:spLocks noChangeArrowheads="1"/>
            </p:cNvSpPr>
            <p:nvPr/>
          </p:nvSpPr>
          <p:spPr bwMode="auto">
            <a:xfrm>
              <a:off x="3638" y="1165"/>
              <a:ext cx="724" cy="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 algn="ctr">
              <a:solidFill>
                <a:srgbClr val="94ADC8"/>
              </a:solidFill>
              <a:round/>
              <a:headEnd/>
              <a:tailEnd/>
            </a:ln>
            <a:effectLst/>
          </p:spPr>
          <p:txBody>
            <a:bodyPr rIns="126000" anchor="ctr"/>
            <a:lstStyle/>
            <a:p>
              <a:pPr algn="ctr">
                <a:spcBef>
                  <a:spcPct val="50000"/>
                </a:spcBef>
              </a:pPr>
              <a:r>
                <a:rPr lang="ko-KR" altLang="en-US" sz="1600" b="1" dirty="0">
                  <a:solidFill>
                    <a:srgbClr val="003366"/>
                  </a:solidFill>
                </a:rPr>
                <a:t>고도화</a:t>
              </a:r>
              <a:endParaRPr lang="en-US" altLang="ko-KR" sz="1600" b="1" dirty="0">
                <a:solidFill>
                  <a:srgbClr val="003366"/>
                </a:solidFill>
              </a:endParaRPr>
            </a:p>
          </p:txBody>
        </p:sp>
        <p:sp>
          <p:nvSpPr>
            <p:cNvPr id="22" name="AutoShape 29"/>
            <p:cNvSpPr>
              <a:spLocks noChangeArrowheads="1"/>
            </p:cNvSpPr>
            <p:nvPr/>
          </p:nvSpPr>
          <p:spPr bwMode="auto">
            <a:xfrm>
              <a:off x="2557" y="1570"/>
              <a:ext cx="806" cy="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 algn="ctr">
              <a:solidFill>
                <a:srgbClr val="94ADC8"/>
              </a:solidFill>
              <a:round/>
              <a:headEnd/>
              <a:tailEnd/>
            </a:ln>
            <a:effectLst/>
          </p:spPr>
          <p:txBody>
            <a:bodyPr rIns="126000" anchor="ctr"/>
            <a:lstStyle/>
            <a:p>
              <a:pPr algn="ctr">
                <a:spcBef>
                  <a:spcPct val="50000"/>
                </a:spcBef>
              </a:pPr>
              <a:r>
                <a:rPr lang="ko-KR" altLang="en-US" sz="1600" b="1">
                  <a:solidFill>
                    <a:srgbClr val="003366"/>
                  </a:solidFill>
                </a:rPr>
                <a:t>데이터수집</a:t>
              </a:r>
              <a:endParaRPr lang="en-US" altLang="ko-KR" sz="1600" b="1" dirty="0">
                <a:solidFill>
                  <a:srgbClr val="003366"/>
                </a:solidFill>
              </a:endParaRPr>
            </a:p>
          </p:txBody>
        </p:sp>
        <p:sp>
          <p:nvSpPr>
            <p:cNvPr id="23" name="AutoShape 30"/>
            <p:cNvSpPr>
              <a:spLocks noChangeArrowheads="1"/>
            </p:cNvSpPr>
            <p:nvPr/>
          </p:nvSpPr>
          <p:spPr bwMode="auto">
            <a:xfrm>
              <a:off x="1640" y="2035"/>
              <a:ext cx="725" cy="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 algn="ctr">
              <a:solidFill>
                <a:srgbClr val="94ADC8"/>
              </a:solidFill>
              <a:round/>
              <a:headEnd/>
              <a:tailEnd/>
            </a:ln>
            <a:effectLst/>
          </p:spPr>
          <p:txBody>
            <a:bodyPr rIns="126000" anchor="ctr"/>
            <a:lstStyle/>
            <a:p>
              <a:pPr algn="ctr">
                <a:spcBef>
                  <a:spcPct val="50000"/>
                </a:spcBef>
              </a:pPr>
              <a:r>
                <a:rPr lang="ko-KR" altLang="en-US" sz="1600" b="1" dirty="0">
                  <a:solidFill>
                    <a:srgbClr val="003366"/>
                  </a:solidFill>
                </a:rPr>
                <a:t>기술개발</a:t>
              </a:r>
              <a:endParaRPr lang="en-US" altLang="ko-KR" sz="1600" b="1" dirty="0">
                <a:solidFill>
                  <a:srgbClr val="003366"/>
                </a:solidFill>
              </a:endParaRPr>
            </a:p>
          </p:txBody>
        </p:sp>
        <p:sp>
          <p:nvSpPr>
            <p:cNvPr id="24" name="AutoShape 31"/>
            <p:cNvSpPr>
              <a:spLocks noChangeArrowheads="1"/>
            </p:cNvSpPr>
            <p:nvPr/>
          </p:nvSpPr>
          <p:spPr bwMode="auto">
            <a:xfrm>
              <a:off x="641" y="2470"/>
              <a:ext cx="725" cy="23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 algn="ctr">
              <a:solidFill>
                <a:srgbClr val="94ADC8"/>
              </a:solidFill>
              <a:round/>
              <a:headEnd/>
              <a:tailEnd/>
            </a:ln>
            <a:effectLst/>
          </p:spPr>
          <p:txBody>
            <a:bodyPr rIns="126000" anchor="ctr"/>
            <a:lstStyle/>
            <a:p>
              <a:pPr algn="ctr">
                <a:spcBef>
                  <a:spcPct val="50000"/>
                </a:spcBef>
              </a:pPr>
              <a:r>
                <a:rPr lang="ko-KR" altLang="en-US" sz="1600" b="1" dirty="0">
                  <a:solidFill>
                    <a:srgbClr val="003366"/>
                  </a:solidFill>
                </a:rPr>
                <a:t>회사설립</a:t>
              </a:r>
              <a:endParaRPr lang="en-US" altLang="ko-KR" sz="1600" b="1" dirty="0">
                <a:solidFill>
                  <a:srgbClr val="003366"/>
                </a:solidFill>
              </a:endParaRPr>
            </a:p>
          </p:txBody>
        </p:sp>
        <p:sp>
          <p:nvSpPr>
            <p:cNvPr id="25" name="AutoShape 35"/>
            <p:cNvSpPr>
              <a:spLocks noChangeArrowheads="1"/>
            </p:cNvSpPr>
            <p:nvPr/>
          </p:nvSpPr>
          <p:spPr bwMode="auto">
            <a:xfrm>
              <a:off x="4381" y="971"/>
              <a:ext cx="970" cy="2513"/>
            </a:xfrm>
            <a:prstGeom prst="roundRect">
              <a:avLst>
                <a:gd name="adj" fmla="val 3898"/>
              </a:avLst>
            </a:prstGeom>
            <a:gradFill rotWithShape="1">
              <a:gsLst>
                <a:gs pos="0">
                  <a:srgbClr val="CFDCE7"/>
                </a:gs>
                <a:gs pos="100000">
                  <a:srgbClr val="CFDCE7">
                    <a:gamma/>
                    <a:tint val="60392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outerShdw dist="38100" dir="16200000" algn="ctr" rotWithShape="0">
                <a:srgbClr val="94ADC8"/>
              </a:outerShdw>
            </a:effectLst>
          </p:spPr>
          <p:txBody>
            <a:bodyPr lIns="72000" tIns="288000" rIns="0" bIns="0"/>
            <a:lstStyle/>
            <a:p>
              <a:pPr marL="95250" indent="-95250" fontAlgn="ctr" latinLnBrk="0">
                <a:lnSpc>
                  <a:spcPct val="115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1400" b="1" dirty="0">
                  <a:latin typeface="+mn-ea"/>
                </a:rPr>
                <a:t>인종 및 사용자 특성에 따른 인공지능 기반 약물 개발 및 약물 </a:t>
              </a:r>
              <a:r>
                <a:rPr lang="ko-KR" altLang="en-US" sz="1400" b="1" dirty="0" err="1">
                  <a:latin typeface="+mn-ea"/>
                </a:rPr>
                <a:t>리포지셔닝</a:t>
              </a:r>
              <a:r>
                <a:rPr lang="ko-KR" altLang="en-US" sz="1400" b="1" dirty="0">
                  <a:latin typeface="+mn-ea"/>
                </a:rPr>
                <a:t> 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26" name="AutoShape 37"/>
            <p:cNvSpPr>
              <a:spLocks noChangeArrowheads="1"/>
            </p:cNvSpPr>
            <p:nvPr/>
          </p:nvSpPr>
          <p:spPr bwMode="auto">
            <a:xfrm>
              <a:off x="4627" y="826"/>
              <a:ext cx="724" cy="23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 algn="ctr">
              <a:solidFill>
                <a:srgbClr val="94ADC8"/>
              </a:solidFill>
              <a:round/>
              <a:headEnd/>
              <a:tailEnd/>
            </a:ln>
            <a:effectLst/>
          </p:spPr>
          <p:txBody>
            <a:bodyPr rIns="126000" anchor="ctr"/>
            <a:lstStyle/>
            <a:p>
              <a:pPr algn="ctr">
                <a:spcBef>
                  <a:spcPct val="50000"/>
                </a:spcBef>
              </a:pPr>
              <a:r>
                <a:rPr lang="en-US" altLang="ko-KR" sz="1600" b="1" dirty="0">
                  <a:solidFill>
                    <a:srgbClr val="003366"/>
                  </a:solidFill>
                </a:rPr>
                <a:t>Goal</a:t>
              </a:r>
            </a:p>
          </p:txBody>
        </p:sp>
      </p:grpSp>
      <p:sp>
        <p:nvSpPr>
          <p:cNvPr id="39" name="Line 38"/>
          <p:cNvSpPr>
            <a:spLocks noChangeShapeType="1"/>
          </p:cNvSpPr>
          <p:nvPr/>
        </p:nvSpPr>
        <p:spPr bwMode="auto">
          <a:xfrm>
            <a:off x="7508610" y="6186488"/>
            <a:ext cx="0" cy="188912"/>
          </a:xfrm>
          <a:prstGeom prst="line">
            <a:avLst/>
          </a:prstGeom>
          <a:noFill/>
          <a:ln w="9525" cap="rnd">
            <a:solidFill>
              <a:srgbClr val="C0C0C0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969DC29-4AE3-4C66-8D60-417AEBA815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585" y="5350876"/>
            <a:ext cx="1663215" cy="513339"/>
          </a:xfrm>
          <a:prstGeom prst="rect">
            <a:avLst/>
          </a:prstGeom>
        </p:spPr>
      </p:pic>
      <p:sp>
        <p:nvSpPr>
          <p:cNvPr id="41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2-2. </a:t>
            </a:r>
            <a:r>
              <a:rPr lang="ko-KR" altLang="en-US" b="1" dirty="0">
                <a:latin typeface="+mn-lt"/>
              </a:rPr>
              <a:t>창업 배경</a:t>
            </a:r>
          </a:p>
        </p:txBody>
      </p:sp>
      <p:sp>
        <p:nvSpPr>
          <p:cNvPr id="42" name="텍스트 상자 3"/>
          <p:cNvSpPr txBox="1">
            <a:spLocks noChangeAspect="1"/>
          </p:cNvSpPr>
          <p:nvPr/>
        </p:nvSpPr>
        <p:spPr>
          <a:xfrm>
            <a:off x="443966" y="1099226"/>
            <a:ext cx="9333079" cy="52381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넥스트도어는 인공지능 엔진 </a:t>
            </a:r>
            <a:r>
              <a:rPr lang="en-US" altLang="ko-KR" sz="1400" b="1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MindTrip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을 개발하였으며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이를 활용하여 약물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질병 분석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인종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지역별 특성 분석을 공동연구하고 있습니다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추후 이를 기반으로 인종 및 사용자 특성에 따른 약물 개발에 기여하고자 합니다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3" name="Picture 18" descr="C:\업무\92.참고자료\이미지\디자이너제공이미지\Red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599178">
            <a:off x="2328278" y="2547026"/>
            <a:ext cx="5235689" cy="608982"/>
          </a:xfrm>
          <a:prstGeom prst="rect">
            <a:avLst/>
          </a:prstGeom>
          <a:noFill/>
        </p:spPr>
      </p:pic>
      <p:pic>
        <p:nvPicPr>
          <p:cNvPr id="44" name="그림 43" descr="건강과 수소이야기 :: [당뇨병]당뇨보다 무서운 당뇨약의 부작용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479" y="4968601"/>
            <a:ext cx="1390055" cy="96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5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4">
            <a:extLst>
              <a:ext uri="{FF2B5EF4-FFF2-40B4-BE49-F238E27FC236}">
                <a16:creationId xmlns:a16="http://schemas.microsoft.com/office/drawing/2014/main" id="{52AA54FE-848A-4863-8E95-43A266465C32}"/>
              </a:ext>
            </a:extLst>
          </p:cNvPr>
          <p:cNvGrpSpPr>
            <a:grpSpLocks/>
          </p:cNvGrpSpPr>
          <p:nvPr/>
        </p:nvGrpSpPr>
        <p:grpSpPr bwMode="auto">
          <a:xfrm>
            <a:off x="247326" y="1298582"/>
            <a:ext cx="9500129" cy="4914900"/>
            <a:chOff x="118" y="969"/>
            <a:chExt cx="5524" cy="3096"/>
          </a:xfrm>
        </p:grpSpPr>
        <p:sp>
          <p:nvSpPr>
            <p:cNvPr id="4" name="AutoShape 96">
              <a:extLst>
                <a:ext uri="{FF2B5EF4-FFF2-40B4-BE49-F238E27FC236}">
                  <a16:creationId xmlns:a16="http://schemas.microsoft.com/office/drawing/2014/main" id="{B213D320-915E-4094-A8C0-B31ACFE8C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1168"/>
              <a:ext cx="5524" cy="636"/>
            </a:xfrm>
            <a:prstGeom prst="roundRect">
              <a:avLst>
                <a:gd name="adj" fmla="val 9634"/>
              </a:avLst>
            </a:prstGeom>
            <a:solidFill>
              <a:srgbClr val="4A77A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tIns="4680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utoShape 97">
              <a:extLst>
                <a:ext uri="{FF2B5EF4-FFF2-40B4-BE49-F238E27FC236}">
                  <a16:creationId xmlns:a16="http://schemas.microsoft.com/office/drawing/2014/main" id="{28F0B1B7-5D7B-4E16-B61A-F645DDC6F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1863"/>
              <a:ext cx="4456" cy="696"/>
            </a:xfrm>
            <a:prstGeom prst="roundRect">
              <a:avLst>
                <a:gd name="adj" fmla="val 11032"/>
              </a:avLst>
            </a:prstGeom>
            <a:solidFill>
              <a:srgbClr val="4A77A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tIns="4680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AutoShape 98">
              <a:extLst>
                <a:ext uri="{FF2B5EF4-FFF2-40B4-BE49-F238E27FC236}">
                  <a16:creationId xmlns:a16="http://schemas.microsoft.com/office/drawing/2014/main" id="{C2AA9654-C4EC-4A7F-9348-7B48B353F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2618"/>
              <a:ext cx="4456" cy="694"/>
            </a:xfrm>
            <a:prstGeom prst="roundRect">
              <a:avLst>
                <a:gd name="adj" fmla="val 12435"/>
              </a:avLst>
            </a:prstGeom>
            <a:solidFill>
              <a:srgbClr val="4A77A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tIns="4680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AutoShape 99">
              <a:extLst>
                <a:ext uri="{FF2B5EF4-FFF2-40B4-BE49-F238E27FC236}">
                  <a16:creationId xmlns:a16="http://schemas.microsoft.com/office/drawing/2014/main" id="{A719C300-7DAD-4A56-B13F-625BF9345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6" y="3371"/>
              <a:ext cx="4456" cy="694"/>
            </a:xfrm>
            <a:prstGeom prst="roundRect">
              <a:avLst>
                <a:gd name="adj" fmla="val 11032"/>
              </a:avLst>
            </a:prstGeom>
            <a:solidFill>
              <a:srgbClr val="4A77A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tIns="4680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AutoShape 101">
              <a:extLst>
                <a:ext uri="{FF2B5EF4-FFF2-40B4-BE49-F238E27FC236}">
                  <a16:creationId xmlns:a16="http://schemas.microsoft.com/office/drawing/2014/main" id="{265F2860-FD08-491D-8C31-780C78182E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3" y="1748"/>
              <a:ext cx="928" cy="1157"/>
            </a:xfrm>
            <a:prstGeom prst="chevron">
              <a:avLst>
                <a:gd name="adj" fmla="val 25000"/>
              </a:avLst>
            </a:prstGeom>
            <a:solidFill>
              <a:srgbClr val="4A77A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10800000" vert="eaVert" lIns="360000" tIns="46800" rIns="72000" anchor="ctr"/>
            <a:lstStyle/>
            <a:p>
              <a:pPr algn="ctr"/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요구사항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AutoShape 102">
              <a:extLst>
                <a:ext uri="{FF2B5EF4-FFF2-40B4-BE49-F238E27FC236}">
                  <a16:creationId xmlns:a16="http://schemas.microsoft.com/office/drawing/2014/main" id="{C7C9CB4C-3959-4E06-AA7C-79DCFAB392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34" y="2502"/>
              <a:ext cx="926" cy="1157"/>
            </a:xfrm>
            <a:prstGeom prst="chevron">
              <a:avLst>
                <a:gd name="adj" fmla="val 25000"/>
              </a:avLst>
            </a:prstGeom>
            <a:solidFill>
              <a:srgbClr val="4A77A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10800000" vert="eaVert" lIns="360000" tIns="46800" rIns="72000" anchor="ctr"/>
            <a:lstStyle/>
            <a:p>
              <a:pPr algn="ctr"/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endParaRPr lang="en-US" altLang="ko-KR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해결방안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AutoShape 103">
              <a:extLst>
                <a:ext uri="{FF2B5EF4-FFF2-40B4-BE49-F238E27FC236}">
                  <a16:creationId xmlns:a16="http://schemas.microsoft.com/office/drawing/2014/main" id="{B2B77EB2-B5EF-4DCF-BD64-7D7D219799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50" y="3139"/>
              <a:ext cx="694" cy="1157"/>
            </a:xfrm>
            <a:prstGeom prst="chevron">
              <a:avLst>
                <a:gd name="adj" fmla="val 32403"/>
              </a:avLst>
            </a:prstGeom>
            <a:solidFill>
              <a:srgbClr val="4A77A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10800000" vert="eaVert" wrap="none" tIns="46800" rIns="216000" anchor="b"/>
            <a:lstStyle/>
            <a:p>
              <a:pPr algn="ctr"/>
              <a:endParaRPr lang="ko-KR" altLang="en-US"/>
            </a:p>
          </p:txBody>
        </p:sp>
        <p:sp>
          <p:nvSpPr>
            <p:cNvPr id="11" name="AutoShape 104">
              <a:extLst>
                <a:ext uri="{FF2B5EF4-FFF2-40B4-BE49-F238E27FC236}">
                  <a16:creationId xmlns:a16="http://schemas.microsoft.com/office/drawing/2014/main" id="{60E81582-BCE9-4209-B27F-C32F30B64B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" y="3661"/>
              <a:ext cx="1184" cy="404"/>
            </a:xfrm>
            <a:prstGeom prst="roundRect">
              <a:avLst>
                <a:gd name="adj" fmla="val 10208"/>
              </a:avLst>
            </a:prstGeom>
            <a:solidFill>
              <a:srgbClr val="4A77A0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lIns="36000" tIns="36000" rIns="36000" bIns="3600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목       표</a:t>
              </a:r>
              <a:endParaRPr lang="en-US" altLang="ko-KR" sz="2800" b="1" dirty="0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" name="AutoShape 111">
              <a:extLst>
                <a:ext uri="{FF2B5EF4-FFF2-40B4-BE49-F238E27FC236}">
                  <a16:creationId xmlns:a16="http://schemas.microsoft.com/office/drawing/2014/main" id="{C93676E3-CF47-4D32-AC35-05C884FB0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1195"/>
              <a:ext cx="4270" cy="572"/>
            </a:xfrm>
            <a:prstGeom prst="roundRect">
              <a:avLst>
                <a:gd name="adj" fmla="val 9005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54118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prstShdw prst="shdw18" dist="17961" dir="13500000">
                <a:srgbClr val="EAEAEA">
                  <a:gamma/>
                  <a:shade val="60000"/>
                  <a:invGamma/>
                </a:srgbClr>
              </a:prstShdw>
            </a:effectLst>
          </p:spPr>
          <p:txBody>
            <a:bodyPr lIns="162000" tIns="46800" rIns="72000" anchor="ctr"/>
            <a:lstStyle/>
            <a:p>
              <a:pPr marL="177800" indent="-177800" latinLnBrk="0">
                <a:spcAft>
                  <a:spcPct val="100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394B59"/>
                  </a:solidFill>
                  <a:latin typeface="+mn-ea"/>
                </a:rPr>
                <a:t>다양하게 존재하는 약물들 중 특정 체질</a:t>
              </a:r>
              <a:r>
                <a:rPr lang="en-US" altLang="ko-KR" sz="1400" b="1" dirty="0">
                  <a:solidFill>
                    <a:srgbClr val="394B59"/>
                  </a:solidFill>
                  <a:latin typeface="+mn-ea"/>
                </a:rPr>
                <a:t>/</a:t>
              </a:r>
              <a:r>
                <a:rPr lang="ko-KR" altLang="en-US" sz="1400" b="1" dirty="0">
                  <a:solidFill>
                    <a:srgbClr val="394B59"/>
                  </a:solidFill>
                  <a:latin typeface="+mn-ea"/>
                </a:rPr>
                <a:t>특성에 따라 효능이 좋거나</a:t>
              </a:r>
              <a:r>
                <a:rPr lang="en-US" altLang="ko-KR" sz="1400" b="1" dirty="0">
                  <a:solidFill>
                    <a:srgbClr val="394B59"/>
                  </a:solidFill>
                  <a:latin typeface="+mn-ea"/>
                </a:rPr>
                <a:t> </a:t>
              </a:r>
              <a:r>
                <a:rPr lang="ko-KR" altLang="en-US" sz="1400" b="1" dirty="0">
                  <a:solidFill>
                    <a:srgbClr val="394B59"/>
                  </a:solidFill>
                  <a:latin typeface="+mn-ea"/>
                </a:rPr>
                <a:t>부작용이 발생</a:t>
              </a:r>
              <a:endParaRPr lang="en-US" altLang="ko-KR" sz="1400" b="1" dirty="0">
                <a:solidFill>
                  <a:srgbClr val="394B59"/>
                </a:solidFill>
                <a:latin typeface="+mn-ea"/>
              </a:endParaRPr>
            </a:p>
            <a:p>
              <a:pPr marL="177800" indent="-177800" latinLnBrk="0">
                <a:spcAft>
                  <a:spcPct val="10000"/>
                </a:spcAft>
                <a:buFont typeface="Arial" panose="020B0604020202020204" pitchFamily="34" charset="0"/>
                <a:buChar char="•"/>
              </a:pPr>
              <a:r>
                <a:rPr lang="ko-KR" altLang="en-US" sz="1400" b="1" dirty="0">
                  <a:solidFill>
                    <a:srgbClr val="394B59"/>
                  </a:solidFill>
                  <a:latin typeface="+mn-ea"/>
                </a:rPr>
                <a:t>약물은 대부분 </a:t>
              </a:r>
              <a:r>
                <a:rPr lang="ko-KR" altLang="en-US" sz="1400" b="1" dirty="0" err="1">
                  <a:solidFill>
                    <a:srgbClr val="394B59"/>
                  </a:solidFill>
                  <a:latin typeface="+mn-ea"/>
                </a:rPr>
                <a:t>서구권</a:t>
              </a:r>
              <a:r>
                <a:rPr lang="ko-KR" altLang="en-US" sz="1400" b="1" dirty="0">
                  <a:solidFill>
                    <a:srgbClr val="394B59"/>
                  </a:solidFill>
                  <a:latin typeface="+mn-ea"/>
                </a:rPr>
                <a:t> 데이터로 연구되며</a:t>
              </a:r>
              <a:r>
                <a:rPr lang="en-US" altLang="ko-KR" sz="1400" b="1" dirty="0">
                  <a:solidFill>
                    <a:srgbClr val="394B59"/>
                  </a:solidFill>
                  <a:latin typeface="+mn-ea"/>
                </a:rPr>
                <a:t>, </a:t>
              </a:r>
              <a:r>
                <a:rPr lang="ko-KR" altLang="en-US" sz="1400" b="1" dirty="0">
                  <a:solidFill>
                    <a:srgbClr val="394B59"/>
                  </a:solidFill>
                  <a:latin typeface="+mn-ea"/>
                </a:rPr>
                <a:t>이에 따라 종족적 특성이 고려되지 않음</a:t>
              </a:r>
              <a:endParaRPr lang="en-US" altLang="ko-KR" sz="1400" b="1" dirty="0">
                <a:solidFill>
                  <a:srgbClr val="394B59"/>
                </a:solidFill>
                <a:latin typeface="+mn-ea"/>
              </a:endParaRPr>
            </a:p>
          </p:txBody>
        </p:sp>
        <p:sp>
          <p:nvSpPr>
            <p:cNvPr id="13" name="AutoShape 112">
              <a:extLst>
                <a:ext uri="{FF2B5EF4-FFF2-40B4-BE49-F238E27FC236}">
                  <a16:creationId xmlns:a16="http://schemas.microsoft.com/office/drawing/2014/main" id="{502FF275-5BB1-47AA-B6AD-74604E648D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1902"/>
              <a:ext cx="4270" cy="618"/>
            </a:xfrm>
            <a:prstGeom prst="roundRect">
              <a:avLst>
                <a:gd name="adj" fmla="val 9005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54118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prstShdw prst="shdw18" dist="17961" dir="13500000">
                <a:srgbClr val="EAEAEA">
                  <a:gamma/>
                  <a:shade val="60000"/>
                  <a:invGamma/>
                </a:srgbClr>
              </a:prstShdw>
            </a:effectLst>
          </p:spPr>
          <p:txBody>
            <a:bodyPr wrap="none" lIns="162000" tIns="46800" rIns="72000"/>
            <a:lstStyle/>
            <a:p>
              <a:pPr latinLnBrk="0">
                <a:spcAft>
                  <a:spcPct val="10000"/>
                </a:spcAft>
              </a:pPr>
              <a:endParaRPr lang="en-US" altLang="ko-KR" sz="1400" dirty="0">
                <a:solidFill>
                  <a:srgbClr val="394B59"/>
                </a:solidFill>
                <a:latin typeface="+mn-ea"/>
              </a:endParaRPr>
            </a:p>
          </p:txBody>
        </p:sp>
        <p:sp>
          <p:nvSpPr>
            <p:cNvPr id="14" name="AutoShape 113">
              <a:extLst>
                <a:ext uri="{FF2B5EF4-FFF2-40B4-BE49-F238E27FC236}">
                  <a16:creationId xmlns:a16="http://schemas.microsoft.com/office/drawing/2014/main" id="{82AF1B8F-12B4-4271-8C9D-3D0726DDA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2656"/>
              <a:ext cx="4270" cy="617"/>
            </a:xfrm>
            <a:prstGeom prst="roundRect">
              <a:avLst>
                <a:gd name="adj" fmla="val 9005"/>
              </a:avLst>
            </a:prstGeom>
            <a:gradFill rotWithShape="1">
              <a:gsLst>
                <a:gs pos="0">
                  <a:srgbClr val="EAEAEA"/>
                </a:gs>
                <a:gs pos="100000">
                  <a:srgbClr val="EAEAEA">
                    <a:gamma/>
                    <a:tint val="54118"/>
                    <a:invGamma/>
                  </a:srgbClr>
                </a:gs>
              </a:gsLst>
              <a:lin ang="5400000" scaled="1"/>
            </a:gradFill>
            <a:ln w="12700" algn="ctr">
              <a:noFill/>
              <a:round/>
              <a:headEnd/>
              <a:tailEnd/>
            </a:ln>
            <a:effectLst>
              <a:prstShdw prst="shdw18" dist="17961" dir="13500000">
                <a:srgbClr val="EAEAEA">
                  <a:gamma/>
                  <a:shade val="60000"/>
                  <a:invGamma/>
                </a:srgbClr>
              </a:prstShdw>
            </a:effectLst>
          </p:spPr>
          <p:txBody>
            <a:bodyPr wrap="none" lIns="162000" tIns="46800" rIns="72000"/>
            <a:lstStyle/>
            <a:p>
              <a:pPr latinLnBrk="0">
                <a:spcAft>
                  <a:spcPct val="10000"/>
                </a:spcAft>
              </a:pPr>
              <a:endParaRPr lang="en-US" altLang="en-US" sz="1400" dirty="0">
                <a:solidFill>
                  <a:srgbClr val="394B59"/>
                </a:solidFill>
                <a:latin typeface="+mn-ea"/>
              </a:endParaRPr>
            </a:p>
          </p:txBody>
        </p:sp>
        <p:sp>
          <p:nvSpPr>
            <p:cNvPr id="15" name="AutoShape 114">
              <a:extLst>
                <a:ext uri="{FF2B5EF4-FFF2-40B4-BE49-F238E27FC236}">
                  <a16:creationId xmlns:a16="http://schemas.microsoft.com/office/drawing/2014/main" id="{7F6BF4FB-7740-44CC-9FBB-A03BD1C1E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3" y="3410"/>
              <a:ext cx="4270" cy="617"/>
            </a:xfrm>
            <a:prstGeom prst="roundRect">
              <a:avLst>
                <a:gd name="adj" fmla="val 9005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 algn="ctr">
              <a:noFill/>
              <a:round/>
              <a:headEnd/>
              <a:tailEnd/>
            </a:ln>
            <a:effectLst>
              <a:prstShdw prst="shdw18" dist="17961" dir="13500000">
                <a:srgbClr val="EAEAEA">
                  <a:gamma/>
                  <a:shade val="60000"/>
                  <a:invGamma/>
                </a:srgbClr>
              </a:prstShdw>
            </a:effectLst>
          </p:spPr>
          <p:txBody>
            <a:bodyPr lIns="162000" tIns="46800" rIns="72000" anchor="ctr"/>
            <a:lstStyle/>
            <a:p>
              <a:pPr algn="ctr" latinLnBrk="0">
                <a:spcAft>
                  <a:spcPct val="10000"/>
                </a:spcAft>
              </a:pP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특정 질병</a:t>
              </a:r>
              <a:r>
                <a:rPr lang="ko-KR" altLang="en-US" dirty="0">
                  <a:solidFill>
                    <a:srgbClr val="394B59"/>
                  </a:solidFill>
                  <a:latin typeface="+mn-ea"/>
                </a:rPr>
                <a:t>을 위한 신약 또는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지역</a:t>
              </a:r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 err="1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인종별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특성을 기반</a:t>
              </a:r>
              <a:r>
                <a:rPr lang="ko-KR" altLang="en-US" dirty="0">
                  <a:solidFill>
                    <a:srgbClr val="394B59"/>
                  </a:solidFill>
                  <a:latin typeface="+mn-ea"/>
                </a:rPr>
                <a:t>으로</a:t>
              </a:r>
              <a:endParaRPr lang="en-US" altLang="ko-KR" dirty="0">
                <a:solidFill>
                  <a:srgbClr val="394B59"/>
                </a:solidFill>
                <a:latin typeface="+mn-ea"/>
              </a:endParaRPr>
            </a:p>
            <a:p>
              <a:pPr algn="ctr" latinLnBrk="0">
                <a:spcAft>
                  <a:spcPct val="10000"/>
                </a:spcAft>
              </a:pP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기존 약물을 리포지셔닝</a:t>
              </a:r>
              <a:r>
                <a:rPr lang="ko-KR" altLang="en-US" dirty="0">
                  <a:solidFill>
                    <a:srgbClr val="394B59"/>
                  </a:solidFill>
                  <a:latin typeface="+mn-ea"/>
                </a:rPr>
                <a:t> 할 수 있는 </a:t>
              </a:r>
              <a:r>
                <a:rPr lang="ko-KR" altLang="en-US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인공지능 플랫폼</a:t>
              </a:r>
              <a:r>
                <a:rPr lang="ko-KR" altLang="en-US" dirty="0">
                  <a:solidFill>
                    <a:srgbClr val="394B59"/>
                  </a:solidFill>
                  <a:latin typeface="+mn-ea"/>
                </a:rPr>
                <a:t> 개발</a:t>
              </a:r>
            </a:p>
          </p:txBody>
        </p:sp>
        <p:sp>
          <p:nvSpPr>
            <p:cNvPr id="16" name="Oval 122">
              <a:extLst>
                <a:ext uri="{FF2B5EF4-FFF2-40B4-BE49-F238E27FC236}">
                  <a16:creationId xmlns:a16="http://schemas.microsoft.com/office/drawing/2014/main" id="{73979D48-CF22-4829-B5E5-C2C39CA39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3341"/>
              <a:ext cx="408" cy="4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b="1">
                  <a:solidFill>
                    <a:srgbClr val="4D4D4D"/>
                  </a:solidFill>
                </a:rPr>
                <a:t>4</a:t>
              </a:r>
            </a:p>
          </p:txBody>
        </p:sp>
        <p:sp>
          <p:nvSpPr>
            <p:cNvPr id="17" name="Oval 124">
              <a:extLst>
                <a:ext uri="{FF2B5EF4-FFF2-40B4-BE49-F238E27FC236}">
                  <a16:creationId xmlns:a16="http://schemas.microsoft.com/office/drawing/2014/main" id="{ED203186-45B0-4582-9039-C405627EF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2596"/>
              <a:ext cx="408" cy="4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b="1">
                  <a:solidFill>
                    <a:srgbClr val="4D4D4D"/>
                  </a:solidFill>
                </a:rPr>
                <a:t>3</a:t>
              </a:r>
            </a:p>
          </p:txBody>
        </p:sp>
        <p:sp>
          <p:nvSpPr>
            <p:cNvPr id="18" name="AutoShape 127">
              <a:extLst>
                <a:ext uri="{FF2B5EF4-FFF2-40B4-BE49-F238E27FC236}">
                  <a16:creationId xmlns:a16="http://schemas.microsoft.com/office/drawing/2014/main" id="{759AF5CE-D1BF-42F0-89BA-8B7D010DD7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1" y="1053"/>
              <a:ext cx="810" cy="1155"/>
            </a:xfrm>
            <a:prstGeom prst="homePlate">
              <a:avLst>
                <a:gd name="adj" fmla="val 27741"/>
              </a:avLst>
            </a:prstGeom>
            <a:solidFill>
              <a:srgbClr val="4A77A0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rot="10800000" vert="eaVert" lIns="72000" tIns="46800" rIns="72000" anchor="ctr"/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</a:rPr>
                <a:t>문제 인식</a:t>
              </a:r>
              <a:endParaRPr lang="en-US" alt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Oval 128">
              <a:extLst>
                <a:ext uri="{FF2B5EF4-FFF2-40B4-BE49-F238E27FC236}">
                  <a16:creationId xmlns:a16="http://schemas.microsoft.com/office/drawing/2014/main" id="{E50CDC68-F601-4939-87FB-CF03F0710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969"/>
              <a:ext cx="408" cy="4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b="1">
                  <a:solidFill>
                    <a:srgbClr val="4D4D4D"/>
                  </a:solidFill>
                </a:rPr>
                <a:t>1</a:t>
              </a:r>
            </a:p>
          </p:txBody>
        </p:sp>
        <p:sp>
          <p:nvSpPr>
            <p:cNvPr id="20" name="Oval 123">
              <a:extLst>
                <a:ext uri="{FF2B5EF4-FFF2-40B4-BE49-F238E27FC236}">
                  <a16:creationId xmlns:a16="http://schemas.microsoft.com/office/drawing/2014/main" id="{C5B9C721-4663-4C6D-9371-AC1FD9994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" y="1848"/>
              <a:ext cx="408" cy="4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b="1">
                  <a:solidFill>
                    <a:srgbClr val="4D4D4D"/>
                  </a:solidFill>
                </a:rPr>
                <a:t>2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B5A537-583D-4B8B-AE71-CEA2B20DC41E}"/>
              </a:ext>
            </a:extLst>
          </p:cNvPr>
          <p:cNvSpPr/>
          <p:nvPr/>
        </p:nvSpPr>
        <p:spPr>
          <a:xfrm>
            <a:off x="2722965" y="2845803"/>
            <a:ext cx="1929284" cy="847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인종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지역별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특성 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AE1171-7CEF-4B01-9847-57AAB9742A3E}"/>
              </a:ext>
            </a:extLst>
          </p:cNvPr>
          <p:cNvSpPr/>
          <p:nvPr/>
        </p:nvSpPr>
        <p:spPr>
          <a:xfrm>
            <a:off x="5037007" y="2845803"/>
            <a:ext cx="1929284" cy="847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약물 별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DNA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3BBFEEC-3B40-4B55-93E4-D8FCD5807B3F}"/>
              </a:ext>
            </a:extLst>
          </p:cNvPr>
          <p:cNvSpPr/>
          <p:nvPr/>
        </p:nvSpPr>
        <p:spPr>
          <a:xfrm>
            <a:off x="7351049" y="2845803"/>
            <a:ext cx="1929284" cy="8472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질병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DNA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FF8B3BF-0126-4715-B979-E51430BE1AF0}"/>
              </a:ext>
            </a:extLst>
          </p:cNvPr>
          <p:cNvSpPr/>
          <p:nvPr/>
        </p:nvSpPr>
        <p:spPr>
          <a:xfrm>
            <a:off x="2722965" y="4067059"/>
            <a:ext cx="1929284" cy="798759"/>
          </a:xfrm>
          <a:prstGeom prst="roundRect">
            <a:avLst>
              <a:gd name="adj" fmla="val 4778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인공지능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넥스트도어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90B08F9-DC74-4C91-9400-07709D2A5571}"/>
              </a:ext>
            </a:extLst>
          </p:cNvPr>
          <p:cNvSpPr/>
          <p:nvPr/>
        </p:nvSpPr>
        <p:spPr>
          <a:xfrm>
            <a:off x="5033903" y="4072925"/>
            <a:ext cx="1929284" cy="798759"/>
          </a:xfrm>
          <a:prstGeom prst="roundRect">
            <a:avLst>
              <a:gd name="adj" fmla="val 4778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DNA 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기술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참여 업체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A8E4451-CBA3-4875-B831-243C59FEAF1C}"/>
              </a:ext>
            </a:extLst>
          </p:cNvPr>
          <p:cNvSpPr/>
          <p:nvPr/>
        </p:nvSpPr>
        <p:spPr>
          <a:xfrm>
            <a:off x="7344841" y="4067058"/>
            <a:ext cx="1929284" cy="798759"/>
          </a:xfrm>
          <a:prstGeom prst="roundRect">
            <a:avLst>
              <a:gd name="adj" fmla="val 4778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공급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투자사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27C9A0B6-3941-49A6-93FB-3D6B50B0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30188"/>
            <a:ext cx="9458325" cy="741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2-2. </a:t>
            </a:r>
            <a:r>
              <a:rPr lang="ko-KR" altLang="en-US" b="1" dirty="0">
                <a:latin typeface="+mn-lt"/>
              </a:rPr>
              <a:t>창업 목표</a:t>
            </a:r>
          </a:p>
        </p:txBody>
      </p:sp>
    </p:spTree>
    <p:extLst>
      <p:ext uri="{BB962C8B-B14F-4D97-AF65-F5344CB8AC3E}">
        <p14:creationId xmlns:p14="http://schemas.microsoft.com/office/powerpoint/2010/main" val="144976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3.  </a:t>
            </a:r>
            <a:r>
              <a:rPr lang="ko-KR" altLang="en-US" b="1" dirty="0">
                <a:latin typeface="+mn-lt"/>
              </a:rPr>
              <a:t>사업 아이템 소개 </a:t>
            </a:r>
            <a:r>
              <a:rPr lang="en-US" altLang="ko-KR" b="1" dirty="0">
                <a:latin typeface="+mn-lt"/>
              </a:rPr>
              <a:t>– Deep Learning Engine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텍스트 상자 3"/>
          <p:cNvSpPr txBox="1">
            <a:spLocks noChangeAspect="1"/>
          </p:cNvSpPr>
          <p:nvPr/>
        </p:nvSpPr>
        <p:spPr>
          <a:xfrm>
            <a:off x="443966" y="1102236"/>
            <a:ext cx="93330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넥스트도어의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인공지능 엔진인 </a:t>
            </a:r>
            <a:r>
              <a:rPr lang="en-US" altLang="ko-KR" sz="1400" b="1" dirty="0" err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MindTrip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은 기본 데이터 셋과 추론 그래프를 가지고 있으며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사용자들은 이러한 </a:t>
            </a:r>
            <a:b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기본 데이터 셋 및 그래프와 쉬운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GUI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를 통하여 다양한 딥러닝 그래프의 편리한 커스터마이징이 가능합니다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78098" y="2379806"/>
            <a:ext cx="8158495" cy="222657"/>
          </a:xfrm>
          <a:prstGeom prst="rect">
            <a:avLst/>
          </a:prstGeom>
          <a:pattFill prst="dkDnDiag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>
                <a:solidFill>
                  <a:schemeClr val="tx1"/>
                </a:solidFill>
              </a:rPr>
              <a:t>MindTrip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 GUI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3194" y="3387692"/>
            <a:ext cx="8153400" cy="13562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3194" y="2108480"/>
            <a:ext cx="8153400" cy="344096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6164" r="12463" b="22365"/>
          <a:stretch/>
        </p:blipFill>
        <p:spPr>
          <a:xfrm>
            <a:off x="4254357" y="1887693"/>
            <a:ext cx="1412215" cy="41304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883194" y="5663749"/>
            <a:ext cx="8153400" cy="800100"/>
          </a:xfrm>
          <a:prstGeom prst="roundRect">
            <a:avLst>
              <a:gd name="adj" fmla="val 689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9" name="Picture 2" descr="tensorflow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91" y="5901661"/>
            <a:ext cx="1762720" cy="34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1237732" y="2806582"/>
            <a:ext cx="683117" cy="405710"/>
            <a:chOff x="1915105" y="3138617"/>
            <a:chExt cx="683117" cy="40571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46769" t="43959" r="24424" b="21825"/>
            <a:stretch/>
          </p:blipFill>
          <p:spPr>
            <a:xfrm>
              <a:off x="1915105" y="3138617"/>
              <a:ext cx="683117" cy="405710"/>
            </a:xfrm>
            <a:prstGeom prst="rect">
              <a:avLst/>
            </a:prstGeom>
          </p:spPr>
        </p:pic>
        <p:grpSp>
          <p:nvGrpSpPr>
            <p:cNvPr id="12" name="그룹 11"/>
            <p:cNvGrpSpPr/>
            <p:nvPr/>
          </p:nvGrpSpPr>
          <p:grpSpPr>
            <a:xfrm>
              <a:off x="1945811" y="3188380"/>
              <a:ext cx="621705" cy="306185"/>
              <a:chOff x="4546600" y="3073400"/>
              <a:chExt cx="1001259" cy="493112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4546600" y="3073400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4845911" y="3258129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5127035" y="3258129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5408159" y="3258129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400"/>
              </a:p>
            </p:txBody>
          </p:sp>
          <p:sp>
            <p:nvSpPr>
              <p:cNvPr id="17" name="타원 16"/>
              <p:cNvSpPr/>
              <p:nvPr/>
            </p:nvSpPr>
            <p:spPr>
              <a:xfrm>
                <a:off x="4546600" y="3426112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2400"/>
              </a:p>
            </p:txBody>
          </p:sp>
          <p:cxnSp>
            <p:nvCxnSpPr>
              <p:cNvPr id="18" name="구부러진 연결선[U] 9"/>
              <p:cNvCxnSpPr>
                <a:stCxn id="13" idx="7"/>
                <a:endCxn id="14" idx="2"/>
              </p:cNvCxnSpPr>
              <p:nvPr/>
            </p:nvCxnSpPr>
            <p:spPr>
              <a:xfrm rot="16200000" flipH="1">
                <a:off x="4638692" y="3121110"/>
                <a:ext cx="234368" cy="180070"/>
              </a:xfrm>
              <a:prstGeom prst="curvedConnector4">
                <a:avLst>
                  <a:gd name="adj1" fmla="val -97539"/>
                  <a:gd name="adj2" fmla="val 5568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구부러진 연결선[U] 34"/>
              <p:cNvCxnSpPr>
                <a:stCxn id="17" idx="5"/>
                <a:endCxn id="14" idx="2"/>
              </p:cNvCxnSpPr>
              <p:nvPr/>
            </p:nvCxnSpPr>
            <p:spPr>
              <a:xfrm rot="5400000" flipH="1" flipV="1">
                <a:off x="4647065" y="3347105"/>
                <a:ext cx="217622" cy="180070"/>
              </a:xfrm>
              <a:prstGeom prst="curvedConnector4">
                <a:avLst>
                  <a:gd name="adj1" fmla="val -105045"/>
                  <a:gd name="adj2" fmla="val 5568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46"/>
              <p:cNvCxnSpPr>
                <a:stCxn id="14" idx="6"/>
                <a:endCxn id="15" idx="2"/>
              </p:cNvCxnSpPr>
              <p:nvPr/>
            </p:nvCxnSpPr>
            <p:spPr>
              <a:xfrm>
                <a:off x="4985611" y="3328329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47"/>
              <p:cNvCxnSpPr>
                <a:stCxn id="15" idx="6"/>
                <a:endCxn id="16" idx="2"/>
              </p:cNvCxnSpPr>
              <p:nvPr/>
            </p:nvCxnSpPr>
            <p:spPr>
              <a:xfrm>
                <a:off x="5266735" y="3328329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그룹 21"/>
          <p:cNvGrpSpPr/>
          <p:nvPr/>
        </p:nvGrpSpPr>
        <p:grpSpPr>
          <a:xfrm>
            <a:off x="4085935" y="2806582"/>
            <a:ext cx="683117" cy="405710"/>
            <a:chOff x="2988404" y="3138617"/>
            <a:chExt cx="683117" cy="40571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4">
              <a:grayscl/>
            </a:blip>
            <a:srcRect l="46769" t="43959" r="24424" b="21825"/>
            <a:stretch/>
          </p:blipFill>
          <p:spPr>
            <a:xfrm>
              <a:off x="2988404" y="3138617"/>
              <a:ext cx="683117" cy="405710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3019110" y="3186605"/>
              <a:ext cx="621705" cy="309735"/>
              <a:chOff x="5799887" y="2678573"/>
              <a:chExt cx="1001259" cy="498831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5799887" y="2684292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6109336" y="2678573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6109336" y="3031255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6661446" y="2869021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5799887" y="3037004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0" name="구부러진 연결선[U] 55"/>
              <p:cNvCxnSpPr>
                <a:stCxn id="25" idx="7"/>
                <a:endCxn id="26" idx="2"/>
              </p:cNvCxnSpPr>
              <p:nvPr/>
            </p:nvCxnSpPr>
            <p:spPr>
              <a:xfrm rot="16200000" flipH="1">
                <a:off x="5992272" y="2631709"/>
                <a:ext cx="43920" cy="190208"/>
              </a:xfrm>
              <a:prstGeom prst="curvedConnector4">
                <a:avLst>
                  <a:gd name="adj1" fmla="val -520492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구부러진 연결선[U] 56"/>
              <p:cNvCxnSpPr>
                <a:stCxn id="29" idx="5"/>
                <a:endCxn id="27" idx="2"/>
              </p:cNvCxnSpPr>
              <p:nvPr/>
            </p:nvCxnSpPr>
            <p:spPr>
              <a:xfrm rot="5400000" flipH="1" flipV="1">
                <a:off x="5986538" y="3034045"/>
                <a:ext cx="55388" cy="190208"/>
              </a:xfrm>
              <a:prstGeom prst="curvedConnector4">
                <a:avLst>
                  <a:gd name="adj1" fmla="val -412725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58"/>
              <p:cNvCxnSpPr/>
              <p:nvPr/>
            </p:nvCxnSpPr>
            <p:spPr>
              <a:xfrm>
                <a:off x="6520022" y="2939221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타원 32"/>
              <p:cNvSpPr/>
              <p:nvPr/>
            </p:nvSpPr>
            <p:spPr>
              <a:xfrm>
                <a:off x="6372090" y="2869021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34" name="구부러진 연결선[U] 67"/>
              <p:cNvCxnSpPr>
                <a:stCxn id="26" idx="7"/>
                <a:endCxn id="33" idx="2"/>
              </p:cNvCxnSpPr>
              <p:nvPr/>
            </p:nvCxnSpPr>
            <p:spPr>
              <a:xfrm rot="16200000" flipH="1">
                <a:off x="6180289" y="2747421"/>
                <a:ext cx="240087" cy="143513"/>
              </a:xfrm>
              <a:prstGeom prst="curvedConnector4">
                <a:avLst>
                  <a:gd name="adj1" fmla="val -44433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구부러진 연결선[U] 71"/>
              <p:cNvCxnSpPr>
                <a:stCxn id="27" idx="5"/>
                <a:endCxn id="33" idx="2"/>
              </p:cNvCxnSpPr>
              <p:nvPr/>
            </p:nvCxnSpPr>
            <p:spPr>
              <a:xfrm rot="5400000" flipH="1" flipV="1">
                <a:off x="6194396" y="2973401"/>
                <a:ext cx="211873" cy="143513"/>
              </a:xfrm>
              <a:prstGeom prst="curvedConnector4">
                <a:avLst>
                  <a:gd name="adj1" fmla="val -61140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그룹 35"/>
          <p:cNvGrpSpPr/>
          <p:nvPr/>
        </p:nvGrpSpPr>
        <p:grpSpPr>
          <a:xfrm>
            <a:off x="2187133" y="2806582"/>
            <a:ext cx="683117" cy="405710"/>
            <a:chOff x="3853937" y="3155316"/>
            <a:chExt cx="683117" cy="40571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4"/>
            <a:srcRect l="46769" t="43959" r="24424" b="21825"/>
            <a:stretch/>
          </p:blipFill>
          <p:spPr>
            <a:xfrm>
              <a:off x="3853937" y="3155316"/>
              <a:ext cx="683117" cy="405710"/>
            </a:xfrm>
            <a:prstGeom prst="rect">
              <a:avLst/>
            </a:prstGeom>
          </p:spPr>
        </p:pic>
        <p:grpSp>
          <p:nvGrpSpPr>
            <p:cNvPr id="38" name="그룹 37"/>
            <p:cNvGrpSpPr/>
            <p:nvPr/>
          </p:nvGrpSpPr>
          <p:grpSpPr>
            <a:xfrm>
              <a:off x="3884643" y="3159123"/>
              <a:ext cx="621704" cy="398096"/>
              <a:chOff x="5228035" y="3058829"/>
              <a:chExt cx="1001259" cy="641136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5228035" y="3064548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5537484" y="3058829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5797596" y="3559565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6089594" y="3249277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3" name="구부러진 연결선[U] 93"/>
              <p:cNvCxnSpPr/>
              <p:nvPr/>
            </p:nvCxnSpPr>
            <p:spPr>
              <a:xfrm rot="16200000" flipH="1">
                <a:off x="5420420" y="3011965"/>
                <a:ext cx="43920" cy="190208"/>
              </a:xfrm>
              <a:prstGeom prst="curvedConnector4">
                <a:avLst>
                  <a:gd name="adj1" fmla="val -520492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95"/>
              <p:cNvCxnSpPr/>
              <p:nvPr/>
            </p:nvCxnSpPr>
            <p:spPr>
              <a:xfrm>
                <a:off x="5948170" y="3319477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타원 44"/>
              <p:cNvSpPr/>
              <p:nvPr/>
            </p:nvSpPr>
            <p:spPr>
              <a:xfrm>
                <a:off x="5797596" y="3249277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6" name="구부러진 연결선[U] 97"/>
              <p:cNvCxnSpPr/>
              <p:nvPr/>
            </p:nvCxnSpPr>
            <p:spPr>
              <a:xfrm rot="16200000" flipH="1">
                <a:off x="5608437" y="3127677"/>
                <a:ext cx="240087" cy="143513"/>
              </a:xfrm>
              <a:prstGeom prst="curvedConnector4">
                <a:avLst>
                  <a:gd name="adj1" fmla="val -44433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99"/>
              <p:cNvCxnSpPr>
                <a:stCxn id="45" idx="4"/>
                <a:endCxn id="41" idx="0"/>
              </p:cNvCxnSpPr>
              <p:nvPr/>
            </p:nvCxnSpPr>
            <p:spPr>
              <a:xfrm>
                <a:off x="5867446" y="3389677"/>
                <a:ext cx="0" cy="1698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/>
          <p:cNvGrpSpPr/>
          <p:nvPr/>
        </p:nvGrpSpPr>
        <p:grpSpPr>
          <a:xfrm>
            <a:off x="3136534" y="2806582"/>
            <a:ext cx="683117" cy="405710"/>
            <a:chOff x="4681504" y="3138617"/>
            <a:chExt cx="683117" cy="405710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46769" t="43959" r="24424" b="21825"/>
            <a:stretch/>
          </p:blipFill>
          <p:spPr>
            <a:xfrm>
              <a:off x="4681504" y="3138617"/>
              <a:ext cx="683117" cy="405710"/>
            </a:xfrm>
            <a:prstGeom prst="rect">
              <a:avLst/>
            </a:prstGeom>
          </p:spPr>
        </p:pic>
        <p:grpSp>
          <p:nvGrpSpPr>
            <p:cNvPr id="50" name="그룹 49"/>
            <p:cNvGrpSpPr/>
            <p:nvPr/>
          </p:nvGrpSpPr>
          <p:grpSpPr>
            <a:xfrm>
              <a:off x="4802044" y="3186605"/>
              <a:ext cx="442036" cy="309735"/>
              <a:chOff x="5716153" y="2999360"/>
              <a:chExt cx="711903" cy="498831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5716153" y="3005079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6025602" y="2999360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5716153" y="3357791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54" name="구부러진 연결선[U] 110"/>
              <p:cNvCxnSpPr/>
              <p:nvPr/>
            </p:nvCxnSpPr>
            <p:spPr>
              <a:xfrm rot="16200000" flipH="1">
                <a:off x="5908538" y="2952496"/>
                <a:ext cx="43920" cy="190208"/>
              </a:xfrm>
              <a:prstGeom prst="curvedConnector4">
                <a:avLst>
                  <a:gd name="adj1" fmla="val -520492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구부러진 연결선[U] 111"/>
              <p:cNvCxnSpPr>
                <a:stCxn id="53" idx="5"/>
                <a:endCxn id="56" idx="2"/>
              </p:cNvCxnSpPr>
              <p:nvPr/>
            </p:nvCxnSpPr>
            <p:spPr>
              <a:xfrm rot="5400000" flipH="1" flipV="1">
                <a:off x="5953064" y="3142338"/>
                <a:ext cx="217622" cy="452962"/>
              </a:xfrm>
              <a:prstGeom prst="curvedConnector4">
                <a:avLst>
                  <a:gd name="adj1" fmla="val -80535"/>
                  <a:gd name="adj2" fmla="val 5225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타원 55"/>
              <p:cNvSpPr/>
              <p:nvPr/>
            </p:nvSpPr>
            <p:spPr>
              <a:xfrm>
                <a:off x="6288356" y="3189808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57" name="구부러진 연결선[U] 114"/>
              <p:cNvCxnSpPr/>
              <p:nvPr/>
            </p:nvCxnSpPr>
            <p:spPr>
              <a:xfrm rot="16200000" flipH="1">
                <a:off x="6096555" y="3068208"/>
                <a:ext cx="240087" cy="143513"/>
              </a:xfrm>
              <a:prstGeom prst="curvedConnector4">
                <a:avLst>
                  <a:gd name="adj1" fmla="val -44433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" name="그룹 57"/>
          <p:cNvGrpSpPr/>
          <p:nvPr/>
        </p:nvGrpSpPr>
        <p:grpSpPr>
          <a:xfrm>
            <a:off x="5035336" y="2806582"/>
            <a:ext cx="683117" cy="405710"/>
            <a:chOff x="5393617" y="3139205"/>
            <a:chExt cx="683117" cy="40571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46769" t="43959" r="24424" b="21825"/>
            <a:stretch/>
          </p:blipFill>
          <p:spPr>
            <a:xfrm>
              <a:off x="5393617" y="3139205"/>
              <a:ext cx="683117" cy="405710"/>
            </a:xfrm>
            <a:prstGeom prst="rect">
              <a:avLst/>
            </a:prstGeom>
          </p:spPr>
        </p:pic>
        <p:grpSp>
          <p:nvGrpSpPr>
            <p:cNvPr id="60" name="그룹 59"/>
            <p:cNvGrpSpPr/>
            <p:nvPr/>
          </p:nvGrpSpPr>
          <p:grpSpPr>
            <a:xfrm>
              <a:off x="5424324" y="3188968"/>
              <a:ext cx="621703" cy="306185"/>
              <a:chOff x="6322319" y="3468569"/>
              <a:chExt cx="1001259" cy="493112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6322319" y="3468569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6631768" y="3815532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타원 62"/>
              <p:cNvSpPr/>
              <p:nvPr/>
            </p:nvSpPr>
            <p:spPr>
              <a:xfrm>
                <a:off x="7183878" y="3653298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6322319" y="3821281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5" name="구부러진 연결선[U] 129"/>
              <p:cNvCxnSpPr>
                <a:stCxn id="61" idx="7"/>
                <a:endCxn id="68" idx="2"/>
              </p:cNvCxnSpPr>
              <p:nvPr/>
            </p:nvCxnSpPr>
            <p:spPr>
              <a:xfrm rot="16200000" flipH="1">
                <a:off x="6550857" y="3379833"/>
                <a:ext cx="234368" cy="452962"/>
              </a:xfrm>
              <a:prstGeom prst="curvedConnector4">
                <a:avLst>
                  <a:gd name="adj1" fmla="val -97539"/>
                  <a:gd name="adj2" fmla="val 5225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구부러진 연결선[U] 130"/>
              <p:cNvCxnSpPr/>
              <p:nvPr/>
            </p:nvCxnSpPr>
            <p:spPr>
              <a:xfrm rot="5400000" flipH="1" flipV="1">
                <a:off x="6508970" y="3818322"/>
                <a:ext cx="55388" cy="190208"/>
              </a:xfrm>
              <a:prstGeom prst="curvedConnector4">
                <a:avLst>
                  <a:gd name="adj1" fmla="val -412725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[R] 131"/>
              <p:cNvCxnSpPr/>
              <p:nvPr/>
            </p:nvCxnSpPr>
            <p:spPr>
              <a:xfrm>
                <a:off x="7042454" y="3723498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6894522" y="3653298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9" name="구부러진 연결선[U] 134"/>
              <p:cNvCxnSpPr/>
              <p:nvPr/>
            </p:nvCxnSpPr>
            <p:spPr>
              <a:xfrm rot="5400000" flipH="1" flipV="1">
                <a:off x="6716828" y="3757678"/>
                <a:ext cx="211873" cy="143513"/>
              </a:xfrm>
              <a:prstGeom prst="curvedConnector4">
                <a:avLst>
                  <a:gd name="adj1" fmla="val -61140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" name="그룹 69"/>
          <p:cNvGrpSpPr/>
          <p:nvPr/>
        </p:nvGrpSpPr>
        <p:grpSpPr>
          <a:xfrm>
            <a:off x="5984737" y="2806582"/>
            <a:ext cx="796259" cy="405710"/>
            <a:chOff x="5204886" y="3492770"/>
            <a:chExt cx="796259" cy="405710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rgbClr val="7030A0">
                  <a:tint val="45000"/>
                  <a:satMod val="400000"/>
                </a:srgbClr>
              </a:duotone>
            </a:blip>
            <a:srcRect l="46769" t="43959" r="24424" b="21825"/>
            <a:stretch/>
          </p:blipFill>
          <p:spPr>
            <a:xfrm>
              <a:off x="5261457" y="3492770"/>
              <a:ext cx="683117" cy="405710"/>
            </a:xfrm>
            <a:prstGeom prst="rect">
              <a:avLst/>
            </a:prstGeom>
          </p:spPr>
        </p:pic>
        <p:grpSp>
          <p:nvGrpSpPr>
            <p:cNvPr id="72" name="그룹 71"/>
            <p:cNvGrpSpPr/>
            <p:nvPr/>
          </p:nvGrpSpPr>
          <p:grpSpPr>
            <a:xfrm>
              <a:off x="5204886" y="3540758"/>
              <a:ext cx="796259" cy="309735"/>
              <a:chOff x="6677604" y="3527172"/>
              <a:chExt cx="1282383" cy="498831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6677604" y="3532891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/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6987053" y="3527172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7820287" y="3714988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/>
              </a:p>
            </p:txBody>
          </p:sp>
          <p:sp>
            <p:nvSpPr>
              <p:cNvPr id="76" name="타원 75"/>
              <p:cNvSpPr/>
              <p:nvPr/>
            </p:nvSpPr>
            <p:spPr>
              <a:xfrm>
                <a:off x="7539163" y="3714988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/>
              </a:p>
            </p:txBody>
          </p:sp>
          <p:sp>
            <p:nvSpPr>
              <p:cNvPr id="77" name="타원 76"/>
              <p:cNvSpPr/>
              <p:nvPr/>
            </p:nvSpPr>
            <p:spPr>
              <a:xfrm>
                <a:off x="6677604" y="3885603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/>
              </a:p>
            </p:txBody>
          </p:sp>
          <p:cxnSp>
            <p:nvCxnSpPr>
              <p:cNvPr id="78" name="구부러진 연결선[U] 151"/>
              <p:cNvCxnSpPr/>
              <p:nvPr/>
            </p:nvCxnSpPr>
            <p:spPr>
              <a:xfrm rot="16200000" flipH="1">
                <a:off x="6869989" y="3480308"/>
                <a:ext cx="43920" cy="190208"/>
              </a:xfrm>
              <a:prstGeom prst="curvedConnector4">
                <a:avLst>
                  <a:gd name="adj1" fmla="val -520492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구부러진 연결선[U] 152"/>
              <p:cNvCxnSpPr>
                <a:stCxn id="77" idx="5"/>
                <a:endCxn id="81" idx="2"/>
              </p:cNvCxnSpPr>
              <p:nvPr/>
            </p:nvCxnSpPr>
            <p:spPr>
              <a:xfrm rot="5400000" flipH="1" flipV="1">
                <a:off x="6913199" y="3668834"/>
                <a:ext cx="220254" cy="452962"/>
              </a:xfrm>
              <a:prstGeom prst="curvedConnector4">
                <a:avLst>
                  <a:gd name="adj1" fmla="val -103789"/>
                  <a:gd name="adj2" fmla="val 5225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[R] 153"/>
              <p:cNvCxnSpPr/>
              <p:nvPr/>
            </p:nvCxnSpPr>
            <p:spPr>
              <a:xfrm>
                <a:off x="7397739" y="3787820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타원 80"/>
              <p:cNvSpPr/>
              <p:nvPr/>
            </p:nvSpPr>
            <p:spPr>
              <a:xfrm>
                <a:off x="7249807" y="3714988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600"/>
              </a:p>
            </p:txBody>
          </p:sp>
          <p:cxnSp>
            <p:nvCxnSpPr>
              <p:cNvPr id="82" name="구부러진 연결선[U] 155"/>
              <p:cNvCxnSpPr/>
              <p:nvPr/>
            </p:nvCxnSpPr>
            <p:spPr>
              <a:xfrm rot="16200000" flipH="1">
                <a:off x="7058006" y="3596020"/>
                <a:ext cx="240087" cy="143513"/>
              </a:xfrm>
              <a:prstGeom prst="curvedConnector4">
                <a:avLst>
                  <a:gd name="adj1" fmla="val -44433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159"/>
              <p:cNvCxnSpPr>
                <a:stCxn id="76" idx="6"/>
                <a:endCxn id="75" idx="2"/>
              </p:cNvCxnSpPr>
              <p:nvPr/>
            </p:nvCxnSpPr>
            <p:spPr>
              <a:xfrm>
                <a:off x="7678863" y="3785188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4" name="그룹 83"/>
          <p:cNvGrpSpPr/>
          <p:nvPr/>
        </p:nvGrpSpPr>
        <p:grpSpPr>
          <a:xfrm>
            <a:off x="7047280" y="2791797"/>
            <a:ext cx="683117" cy="435280"/>
            <a:chOff x="5368557" y="3581583"/>
            <a:chExt cx="683117" cy="435280"/>
          </a:xfrm>
        </p:grpSpPr>
        <p:pic>
          <p:nvPicPr>
            <p:cNvPr id="85" name="그림 84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bg1">
                  <a:lumMod val="65000"/>
                  <a:tint val="45000"/>
                  <a:satMod val="400000"/>
                </a:schemeClr>
              </a:duotone>
            </a:blip>
            <a:srcRect l="46769" t="43959" r="24424" b="21825"/>
            <a:stretch/>
          </p:blipFill>
          <p:spPr>
            <a:xfrm>
              <a:off x="5368557" y="3596368"/>
              <a:ext cx="683117" cy="405710"/>
            </a:xfrm>
            <a:prstGeom prst="rect">
              <a:avLst/>
            </a:prstGeom>
          </p:spPr>
        </p:pic>
        <p:grpSp>
          <p:nvGrpSpPr>
            <p:cNvPr id="86" name="그룹 85"/>
            <p:cNvGrpSpPr/>
            <p:nvPr/>
          </p:nvGrpSpPr>
          <p:grpSpPr>
            <a:xfrm>
              <a:off x="5399264" y="3581583"/>
              <a:ext cx="621703" cy="435280"/>
              <a:chOff x="6535387" y="3618157"/>
              <a:chExt cx="1001259" cy="701023"/>
            </a:xfrm>
          </p:grpSpPr>
          <p:sp>
            <p:nvSpPr>
              <p:cNvPr id="87" name="타원 86"/>
              <p:cNvSpPr/>
              <p:nvPr/>
            </p:nvSpPr>
            <p:spPr>
              <a:xfrm>
                <a:off x="6535387" y="3623876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타원 87"/>
              <p:cNvSpPr/>
              <p:nvPr/>
            </p:nvSpPr>
            <p:spPr>
              <a:xfrm>
                <a:off x="6844836" y="3618157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9" name="타원 88"/>
              <p:cNvSpPr/>
              <p:nvPr/>
            </p:nvSpPr>
            <p:spPr>
              <a:xfrm>
                <a:off x="6730107" y="4178780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0" name="타원 89"/>
              <p:cNvSpPr/>
              <p:nvPr/>
            </p:nvSpPr>
            <p:spPr>
              <a:xfrm>
                <a:off x="7396946" y="3808605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1" name="타원 90"/>
              <p:cNvSpPr/>
              <p:nvPr/>
            </p:nvSpPr>
            <p:spPr>
              <a:xfrm>
                <a:off x="6552350" y="3863822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92" name="구부러진 연결선[U] 170"/>
              <p:cNvCxnSpPr/>
              <p:nvPr/>
            </p:nvCxnSpPr>
            <p:spPr>
              <a:xfrm rot="16200000" flipH="1">
                <a:off x="6727772" y="3571293"/>
                <a:ext cx="43920" cy="190208"/>
              </a:xfrm>
              <a:prstGeom prst="curvedConnector4">
                <a:avLst>
                  <a:gd name="adj1" fmla="val -520492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구부러진 연결선[U] 171"/>
              <p:cNvCxnSpPr>
                <a:stCxn id="91" idx="5"/>
                <a:endCxn id="88" idx="2"/>
              </p:cNvCxnSpPr>
              <p:nvPr/>
            </p:nvCxnSpPr>
            <p:spPr>
              <a:xfrm rot="5400000" flipH="1" flipV="1">
                <a:off x="6610561" y="3749386"/>
                <a:ext cx="295304" cy="173245"/>
              </a:xfrm>
              <a:prstGeom prst="curvedConnector4">
                <a:avLst>
                  <a:gd name="adj1" fmla="val -38706"/>
                  <a:gd name="adj2" fmla="val 5590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[R] 172"/>
              <p:cNvCxnSpPr/>
              <p:nvPr/>
            </p:nvCxnSpPr>
            <p:spPr>
              <a:xfrm>
                <a:off x="7255522" y="3878805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타원 94"/>
              <p:cNvSpPr/>
              <p:nvPr/>
            </p:nvSpPr>
            <p:spPr>
              <a:xfrm>
                <a:off x="7107590" y="3808605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96" name="구부러진 연결선[U] 174"/>
              <p:cNvCxnSpPr/>
              <p:nvPr/>
            </p:nvCxnSpPr>
            <p:spPr>
              <a:xfrm rot="16200000" flipH="1">
                <a:off x="6915789" y="3687005"/>
                <a:ext cx="240087" cy="143513"/>
              </a:xfrm>
              <a:prstGeom prst="curvedConnector4">
                <a:avLst>
                  <a:gd name="adj1" fmla="val -44433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구부러진 연결선[U] 175"/>
              <p:cNvCxnSpPr>
                <a:stCxn id="89" idx="6"/>
                <a:endCxn id="95" idx="2"/>
              </p:cNvCxnSpPr>
              <p:nvPr/>
            </p:nvCxnSpPr>
            <p:spPr>
              <a:xfrm flipV="1">
                <a:off x="6869807" y="3878805"/>
                <a:ext cx="237783" cy="37017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그룹 97"/>
          <p:cNvGrpSpPr/>
          <p:nvPr/>
        </p:nvGrpSpPr>
        <p:grpSpPr>
          <a:xfrm>
            <a:off x="7996679" y="2806582"/>
            <a:ext cx="683117" cy="405710"/>
            <a:chOff x="6019480" y="3622268"/>
            <a:chExt cx="683117" cy="405710"/>
          </a:xfrm>
        </p:grpSpPr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46769" t="43959" r="24424" b="21825"/>
            <a:stretch/>
          </p:blipFill>
          <p:spPr>
            <a:xfrm>
              <a:off x="6019480" y="3622268"/>
              <a:ext cx="683117" cy="405710"/>
            </a:xfrm>
            <a:prstGeom prst="rect">
              <a:avLst/>
            </a:prstGeom>
          </p:spPr>
        </p:pic>
        <p:grpSp>
          <p:nvGrpSpPr>
            <p:cNvPr id="100" name="그룹 99"/>
            <p:cNvGrpSpPr/>
            <p:nvPr/>
          </p:nvGrpSpPr>
          <p:grpSpPr>
            <a:xfrm>
              <a:off x="6050186" y="3670256"/>
              <a:ext cx="621704" cy="309735"/>
              <a:chOff x="7174047" y="3644768"/>
              <a:chExt cx="1001259" cy="498831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7174047" y="3650487"/>
                <a:ext cx="139700" cy="140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2" name="타원 101"/>
              <p:cNvSpPr/>
              <p:nvPr/>
            </p:nvSpPr>
            <p:spPr>
              <a:xfrm>
                <a:off x="7483496" y="3644768"/>
                <a:ext cx="139700" cy="1404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3" name="타원 102"/>
              <p:cNvSpPr/>
              <p:nvPr/>
            </p:nvSpPr>
            <p:spPr>
              <a:xfrm>
                <a:off x="7483496" y="3997450"/>
                <a:ext cx="139700" cy="1404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4" name="타원 103"/>
              <p:cNvSpPr/>
              <p:nvPr/>
            </p:nvSpPr>
            <p:spPr>
              <a:xfrm>
                <a:off x="8035606" y="3835216"/>
                <a:ext cx="139700" cy="140400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accent5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05" name="타원 104"/>
              <p:cNvSpPr/>
              <p:nvPr/>
            </p:nvSpPr>
            <p:spPr>
              <a:xfrm>
                <a:off x="7174047" y="4003199"/>
                <a:ext cx="139700" cy="140400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06" name="구부러진 연결선[U] 191"/>
              <p:cNvCxnSpPr>
                <a:stCxn id="101" idx="7"/>
                <a:endCxn id="103" idx="2"/>
              </p:cNvCxnSpPr>
              <p:nvPr/>
            </p:nvCxnSpPr>
            <p:spPr>
              <a:xfrm rot="16200000" flipH="1">
                <a:off x="7190091" y="3774245"/>
                <a:ext cx="396602" cy="190208"/>
              </a:xfrm>
              <a:prstGeom prst="curvedConnector4">
                <a:avLst>
                  <a:gd name="adj1" fmla="val -57640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구부러진 연결선[U] 192"/>
              <p:cNvCxnSpPr/>
              <p:nvPr/>
            </p:nvCxnSpPr>
            <p:spPr>
              <a:xfrm rot="5400000" flipH="1" flipV="1">
                <a:off x="7360698" y="4000240"/>
                <a:ext cx="55388" cy="190208"/>
              </a:xfrm>
              <a:prstGeom prst="curvedConnector4">
                <a:avLst>
                  <a:gd name="adj1" fmla="val -412725"/>
                  <a:gd name="adj2" fmla="val 553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[R] 193"/>
              <p:cNvCxnSpPr/>
              <p:nvPr/>
            </p:nvCxnSpPr>
            <p:spPr>
              <a:xfrm>
                <a:off x="7894182" y="3905416"/>
                <a:ext cx="1414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타원 108"/>
              <p:cNvSpPr/>
              <p:nvPr/>
            </p:nvSpPr>
            <p:spPr>
              <a:xfrm>
                <a:off x="7746250" y="3835216"/>
                <a:ext cx="139700" cy="14040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10" name="구부러진 연결선[U] 195"/>
              <p:cNvCxnSpPr>
                <a:endCxn id="104" idx="1"/>
              </p:cNvCxnSpPr>
              <p:nvPr/>
            </p:nvCxnSpPr>
            <p:spPr>
              <a:xfrm>
                <a:off x="7602736" y="3665329"/>
                <a:ext cx="453329" cy="190448"/>
              </a:xfrm>
              <a:prstGeom prst="curvedConnector2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구부러진 연결선[U] 196"/>
              <p:cNvCxnSpPr/>
              <p:nvPr/>
            </p:nvCxnSpPr>
            <p:spPr>
              <a:xfrm rot="5400000" flipH="1" flipV="1">
                <a:off x="7568556" y="3939596"/>
                <a:ext cx="211873" cy="143513"/>
              </a:xfrm>
              <a:prstGeom prst="curvedConnector4">
                <a:avLst>
                  <a:gd name="adj1" fmla="val -61140"/>
                  <a:gd name="adj2" fmla="val 5712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2" name="위쪽/아래쪽 화살표[U] 204"/>
          <p:cNvSpPr/>
          <p:nvPr/>
        </p:nvSpPr>
        <p:spPr>
          <a:xfrm>
            <a:off x="1655095" y="5377999"/>
            <a:ext cx="769733" cy="457200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CNN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3" name="위쪽/아래쪽 화살표[U] 205"/>
          <p:cNvSpPr/>
          <p:nvPr/>
        </p:nvSpPr>
        <p:spPr>
          <a:xfrm>
            <a:off x="7493167" y="5377999"/>
            <a:ext cx="769733" cy="457200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1200" b="1">
                <a:solidFill>
                  <a:schemeClr val="tx1"/>
                </a:solidFill>
              </a:rPr>
              <a:t>RNN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4" name="위쪽/아래쪽 화살표[U] 206"/>
          <p:cNvSpPr/>
          <p:nvPr/>
        </p:nvSpPr>
        <p:spPr>
          <a:xfrm>
            <a:off x="4575028" y="5377995"/>
            <a:ext cx="769733" cy="457200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GAN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5" name="원통[C] 207"/>
          <p:cNvSpPr/>
          <p:nvPr/>
        </p:nvSpPr>
        <p:spPr>
          <a:xfrm>
            <a:off x="2814011" y="4850657"/>
            <a:ext cx="1122561" cy="619141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 err="1">
                <a:solidFill>
                  <a:schemeClr val="tx1"/>
                </a:solidFill>
              </a:rPr>
              <a:t>MindTrip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Data Set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6" name="원통[C] 208"/>
          <p:cNvSpPr/>
          <p:nvPr/>
        </p:nvSpPr>
        <p:spPr>
          <a:xfrm>
            <a:off x="6019194" y="4850657"/>
            <a:ext cx="1122561" cy="619141"/>
          </a:xfrm>
          <a:prstGeom prst="can">
            <a:avLst/>
          </a:prstGeom>
          <a:solidFill>
            <a:schemeClr val="bg1">
              <a:lumMod val="85000"/>
              <a:alpha val="80000"/>
            </a:schemeClr>
          </a:solidFill>
          <a:ln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</a:rPr>
              <a:t>Customized</a:t>
            </a:r>
          </a:p>
          <a:p>
            <a:pPr lvl="0" algn="ctr"/>
            <a:r>
              <a:rPr kumimoji="1" lang="en-US" altLang="ko-KR" sz="1200" b="1" dirty="0">
                <a:solidFill>
                  <a:schemeClr val="bg1">
                    <a:lumMod val="50000"/>
                  </a:schemeClr>
                </a:solidFill>
              </a:rPr>
              <a:t>Data Set</a:t>
            </a:r>
            <a:endParaRPr kumimoji="1"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7557309" y="4112992"/>
            <a:ext cx="1269999" cy="466735"/>
          </a:xfrm>
          <a:prstGeom prst="roundRect">
            <a:avLst>
              <a:gd name="adj" fmla="val 1049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이미지 보정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Unit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5953173" y="3534634"/>
            <a:ext cx="1269999" cy="1028700"/>
          </a:xfrm>
          <a:prstGeom prst="roundRect">
            <a:avLst>
              <a:gd name="adj" fmla="val 1049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질병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-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약물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연관관계 추론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Unit</a:t>
            </a: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349037" y="3546826"/>
            <a:ext cx="1269999" cy="1028700"/>
          </a:xfrm>
          <a:prstGeom prst="roundRect">
            <a:avLst>
              <a:gd name="adj" fmla="val 1049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DNA Chip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 분석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Unit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2744901" y="3546826"/>
            <a:ext cx="1269999" cy="1028700"/>
          </a:xfrm>
          <a:prstGeom prst="roundRect">
            <a:avLst>
              <a:gd name="adj" fmla="val 1049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진료기록 기반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대상자 특성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추론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Unit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140764" y="3546826"/>
            <a:ext cx="1269999" cy="1028700"/>
          </a:xfrm>
          <a:prstGeom prst="roundRect">
            <a:avLst>
              <a:gd name="adj" fmla="val 1049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</a:rPr>
              <a:t>X-Ray, MRI 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등 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의료영상이미지</a:t>
            </a:r>
            <a:endParaRPr kumimoji="1"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분석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Unit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7557310" y="3536441"/>
            <a:ext cx="1269999" cy="500797"/>
          </a:xfrm>
          <a:prstGeom prst="roundRect">
            <a:avLst>
              <a:gd name="adj" fmla="val 1049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1200" b="1" dirty="0">
                <a:solidFill>
                  <a:schemeClr val="tx1"/>
                </a:solidFill>
              </a:rPr>
              <a:t>전처리 </a:t>
            </a:r>
            <a:r>
              <a:rPr kumimoji="1" lang="en-US" altLang="ko-KR" sz="1200" b="1" dirty="0">
                <a:solidFill>
                  <a:schemeClr val="tx1"/>
                </a:solidFill>
              </a:rPr>
              <a:t>Unit</a:t>
            </a:r>
            <a:endParaRPr kumimoji="1"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3" name="위쪽/아래쪽 화살표[U] 217"/>
          <p:cNvSpPr/>
          <p:nvPr/>
        </p:nvSpPr>
        <p:spPr>
          <a:xfrm>
            <a:off x="2990424" y="4682205"/>
            <a:ext cx="769733" cy="251542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4" name="위쪽/아래쪽 화살표[U] 218"/>
          <p:cNvSpPr/>
          <p:nvPr/>
        </p:nvSpPr>
        <p:spPr>
          <a:xfrm>
            <a:off x="6203305" y="4684129"/>
            <a:ext cx="769733" cy="251542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5" name="위쪽/아래쪽 화살표[U] 219"/>
          <p:cNvSpPr/>
          <p:nvPr/>
        </p:nvSpPr>
        <p:spPr>
          <a:xfrm>
            <a:off x="140400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6" name="위쪽/아래쪽 화살표[U] 220"/>
          <p:cNvSpPr/>
          <p:nvPr/>
        </p:nvSpPr>
        <p:spPr>
          <a:xfrm>
            <a:off x="236396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7" name="위쪽/아래쪽 화살표[U] 221"/>
          <p:cNvSpPr/>
          <p:nvPr/>
        </p:nvSpPr>
        <p:spPr>
          <a:xfrm>
            <a:off x="332392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rgbClr val="AF83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8" name="위쪽/아래쪽 화살표[U] 222"/>
          <p:cNvSpPr/>
          <p:nvPr/>
        </p:nvSpPr>
        <p:spPr>
          <a:xfrm>
            <a:off x="428388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29" name="위쪽/아래쪽 화살표[U] 223"/>
          <p:cNvSpPr/>
          <p:nvPr/>
        </p:nvSpPr>
        <p:spPr>
          <a:xfrm>
            <a:off x="524384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0" name="위쪽/아래쪽 화살표[U] 224"/>
          <p:cNvSpPr/>
          <p:nvPr/>
        </p:nvSpPr>
        <p:spPr>
          <a:xfrm>
            <a:off x="620380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1" name="위쪽/아래쪽 화살표[U] 225"/>
          <p:cNvSpPr/>
          <p:nvPr/>
        </p:nvSpPr>
        <p:spPr>
          <a:xfrm>
            <a:off x="7163763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32" name="위쪽/아래쪽 화살표[U] 226"/>
          <p:cNvSpPr/>
          <p:nvPr/>
        </p:nvSpPr>
        <p:spPr>
          <a:xfrm>
            <a:off x="8123726" y="3282281"/>
            <a:ext cx="365091" cy="138168"/>
          </a:xfrm>
          <a:prstGeom prst="upDownArrow">
            <a:avLst>
              <a:gd name="adj1" fmla="val 50000"/>
              <a:gd name="adj2" fmla="val 23846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kumimoji="1"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33" name="Picture 2" descr="caffe deep learning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826" y="5763420"/>
            <a:ext cx="1182423" cy="62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4" descr="theano logo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653" y="5758126"/>
            <a:ext cx="1121426" cy="631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6" descr="torch deep learni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22" y="5843814"/>
            <a:ext cx="1217954" cy="45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0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843540D-A1B6-4761-98CD-BBA136534F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003" t="31247" r="68186" b="54990"/>
          <a:stretch/>
        </p:blipFill>
        <p:spPr>
          <a:xfrm>
            <a:off x="3709447" y="5535570"/>
            <a:ext cx="851881" cy="49992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705BAD6-189C-4402-A312-208712FA15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4162" t="13871" r="34498" b="73090"/>
          <a:stretch/>
        </p:blipFill>
        <p:spPr>
          <a:xfrm>
            <a:off x="2270275" y="5388154"/>
            <a:ext cx="648071" cy="6930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07C45E2-62AD-48EB-A3E7-74FC2A60E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7107" t="46704" r="50797" b="35403"/>
          <a:stretch/>
        </p:blipFill>
        <p:spPr>
          <a:xfrm>
            <a:off x="765370" y="5424915"/>
            <a:ext cx="559145" cy="7691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3.  </a:t>
            </a:r>
            <a:r>
              <a:rPr lang="ko-KR" altLang="en-US" b="1" dirty="0">
                <a:latin typeface="+mn-lt"/>
              </a:rPr>
              <a:t>사업 아이템 소개 </a:t>
            </a:r>
            <a:r>
              <a:rPr lang="en-US" altLang="ko-KR" b="1" dirty="0">
                <a:latin typeface="+mn-lt"/>
              </a:rPr>
              <a:t>– </a:t>
            </a:r>
            <a:r>
              <a:rPr lang="ko-KR" altLang="en-US" b="1" dirty="0">
                <a:latin typeface="+mn-lt"/>
              </a:rPr>
              <a:t>적용 사례 </a:t>
            </a:r>
            <a:r>
              <a:rPr lang="en-US" altLang="ko-KR" b="1" dirty="0">
                <a:latin typeface="+mn-lt"/>
              </a:rPr>
              <a:t>1 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F8ABDE6E-FB10-4A68-9879-B56DE026D598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2235"/>
            <a:ext cx="93330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기존 이미지 분석 경험을 활용하여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흉부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X-RAY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 이미지 상의 폐결핵 병변 추론을 위한 연구를 수행하고 있습니다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추후 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의료영역에 개인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/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민족 특성 수집을 위한 이미지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/</a:t>
            </a:r>
            <a:r>
              <a:rPr lang="ko-KR" altLang="en-US" sz="14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텍스트 분석 등에 활용할 수 있습니다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  <a:latin typeface="+mj-ea"/>
              </a:rPr>
              <a:t>.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81003-B6D7-421E-B98F-ACE10D10A1BA}"/>
              </a:ext>
            </a:extLst>
          </p:cNvPr>
          <p:cNvSpPr txBox="1"/>
          <p:nvPr/>
        </p:nvSpPr>
        <p:spPr>
          <a:xfrm>
            <a:off x="5055013" y="5090160"/>
            <a:ext cx="4479131" cy="153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Chest x-ray </a:t>
            </a:r>
            <a:r>
              <a:rPr lang="ko-KR" altLang="en-US" sz="1200" dirty="0"/>
              <a:t>사진을 </a:t>
            </a:r>
            <a:r>
              <a:rPr lang="en-US" altLang="ko-KR" sz="1200" dirty="0"/>
              <a:t>Annotation</a:t>
            </a:r>
            <a:r>
              <a:rPr lang="ko-KR" altLang="en-US" sz="1200" dirty="0"/>
              <a:t>하여 폐결핵 이미지 학습</a:t>
            </a:r>
            <a:endParaRPr lang="en-US" altLang="ko-KR" sz="1200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/>
              <a:t>이때</a:t>
            </a:r>
            <a:r>
              <a:rPr lang="en-US" altLang="ko-KR" sz="1200" dirty="0"/>
              <a:t>, </a:t>
            </a:r>
            <a:r>
              <a:rPr lang="ko-KR" altLang="en-US" sz="1200" dirty="0"/>
              <a:t>이미지내 인공물 등 폐 외부의 부분을 </a:t>
            </a:r>
            <a:r>
              <a:rPr lang="en-US" altLang="ko-KR" sz="1200" dirty="0"/>
              <a:t>cropping</a:t>
            </a:r>
            <a:r>
              <a:rPr lang="ko-KR" altLang="en-US" sz="1200" dirty="0"/>
              <a:t>하여 </a:t>
            </a:r>
            <a:br>
              <a:rPr lang="en-US" altLang="ko-KR" sz="1200" dirty="0"/>
            </a:br>
            <a:r>
              <a:rPr lang="ko-KR" altLang="en-US" sz="1200" dirty="0"/>
              <a:t>학습 효과를 극대화</a:t>
            </a:r>
            <a:endParaRPr lang="en-US" altLang="ko-KR" sz="1200" dirty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/>
              <a:t>TB/Normal</a:t>
            </a:r>
            <a:r>
              <a:rPr lang="ko-KR" altLang="en-US" sz="1200" dirty="0"/>
              <a:t>이 아닌</a:t>
            </a:r>
            <a:r>
              <a:rPr lang="en-US" altLang="ko-KR" sz="1200" dirty="0"/>
              <a:t>, </a:t>
            </a:r>
            <a:r>
              <a:rPr lang="ko-KR" altLang="en-US" sz="1200" dirty="0"/>
              <a:t>병변 부분을 </a:t>
            </a:r>
            <a:r>
              <a:rPr lang="en-US" altLang="ko-KR" sz="1200" dirty="0"/>
              <a:t>Annotation</a:t>
            </a:r>
            <a:r>
              <a:rPr lang="ko-KR" altLang="en-US" sz="1200" dirty="0"/>
              <a:t>하여 </a:t>
            </a:r>
            <a:r>
              <a:rPr lang="ko-KR" altLang="en-US" sz="1200" dirty="0" err="1"/>
              <a:t>병변부위를</a:t>
            </a:r>
            <a:r>
              <a:rPr lang="ko-KR" altLang="en-US" sz="1200" dirty="0"/>
              <a:t> 특정하고 이를 </a:t>
            </a:r>
            <a:r>
              <a:rPr lang="en-US" altLang="ko-KR" sz="1200" dirty="0"/>
              <a:t>heatmap</a:t>
            </a:r>
            <a:r>
              <a:rPr lang="ko-KR" altLang="en-US" sz="1200" dirty="0"/>
              <a:t>이나 </a:t>
            </a:r>
            <a:r>
              <a:rPr lang="en-US" altLang="ko-KR" sz="1200" dirty="0"/>
              <a:t>bounding Box</a:t>
            </a:r>
            <a:r>
              <a:rPr lang="ko-KR" altLang="en-US" sz="1200" dirty="0"/>
              <a:t>로 표기하여 </a:t>
            </a:r>
            <a:br>
              <a:rPr lang="en-US" altLang="ko-KR" sz="1200" dirty="0"/>
            </a:br>
            <a:r>
              <a:rPr lang="ko-KR" altLang="en-US" sz="1200" dirty="0"/>
              <a:t>의료인에게 도움을 줄 수 있도록 함</a:t>
            </a:r>
          </a:p>
        </p:txBody>
      </p:sp>
      <p:pic>
        <p:nvPicPr>
          <p:cNvPr id="6" name="Picture 2" descr="Alt Text">
            <a:extLst>
              <a:ext uri="{FF2B5EF4-FFF2-40B4-BE49-F238E27FC236}">
                <a16:creationId xmlns:a16="http://schemas.microsoft.com/office/drawing/2014/main" id="{21CEEB1E-3BD5-4082-8B25-08014602E3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055013" y="1989138"/>
            <a:ext cx="2341880" cy="241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lt Text">
            <a:extLst>
              <a:ext uri="{FF2B5EF4-FFF2-40B4-BE49-F238E27FC236}">
                <a16:creationId xmlns:a16="http://schemas.microsoft.com/office/drawing/2014/main" id="{02F853D1-FA18-45B9-9BAF-297A9CF6E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0"/>
          <a:stretch/>
        </p:blipFill>
        <p:spPr bwMode="auto">
          <a:xfrm>
            <a:off x="7002240" y="2424718"/>
            <a:ext cx="2531904" cy="255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8EE4C2C-F11A-4244-BD5B-47560F40A7FE}"/>
              </a:ext>
            </a:extLst>
          </p:cNvPr>
          <p:cNvSpPr/>
          <p:nvPr/>
        </p:nvSpPr>
        <p:spPr>
          <a:xfrm>
            <a:off x="326136" y="4792820"/>
            <a:ext cx="326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“Every 18 seconds a person dies from TB”</a:t>
            </a:r>
            <a:endParaRPr lang="ko-KR" altLang="en-US" sz="14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A44CF54-819A-4353-9908-C3A7976B07AD}"/>
              </a:ext>
            </a:extLst>
          </p:cNvPr>
          <p:cNvSpPr/>
          <p:nvPr/>
        </p:nvSpPr>
        <p:spPr>
          <a:xfrm>
            <a:off x="1177047" y="5062643"/>
            <a:ext cx="35828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- </a:t>
            </a:r>
            <a:r>
              <a:rPr lang="ko-KR" altLang="en-US" sz="1000" dirty="0" err="1">
                <a:solidFill>
                  <a:srgbClr val="666666"/>
                </a:solidFill>
                <a:latin typeface="Noto Sans KR"/>
              </a:rPr>
              <a:t>국경없는</a:t>
            </a:r>
            <a:r>
              <a:rPr lang="ko-KR" altLang="en-US" sz="1000" dirty="0">
                <a:solidFill>
                  <a:srgbClr val="666666"/>
                </a:solidFill>
                <a:latin typeface="Noto Sans KR"/>
              </a:rPr>
              <a:t> 의사회의 </a:t>
            </a:r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HIV/</a:t>
            </a:r>
            <a:r>
              <a:rPr lang="ko-KR" altLang="en-US" sz="1000" dirty="0">
                <a:solidFill>
                  <a:srgbClr val="666666"/>
                </a:solidFill>
                <a:latin typeface="Noto Sans KR"/>
              </a:rPr>
              <a:t>결핵 정책 고문 </a:t>
            </a:r>
            <a:r>
              <a:rPr lang="en-US" altLang="ko-KR" sz="1000" dirty="0" err="1">
                <a:solidFill>
                  <a:srgbClr val="666666"/>
                </a:solidFill>
                <a:latin typeface="Noto Sans KR"/>
              </a:rPr>
              <a:t>Sharonann</a:t>
            </a:r>
            <a:r>
              <a:rPr lang="en-US" altLang="ko-KR" sz="1000" dirty="0">
                <a:solidFill>
                  <a:srgbClr val="666666"/>
                </a:solidFill>
                <a:latin typeface="Noto Sans KR"/>
              </a:rPr>
              <a:t> Lynch</a:t>
            </a: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C4DFEAB-44E2-4971-A63B-F604B6DF7042}"/>
              </a:ext>
            </a:extLst>
          </p:cNvPr>
          <p:cNvCxnSpPr/>
          <p:nvPr/>
        </p:nvCxnSpPr>
        <p:spPr>
          <a:xfrm>
            <a:off x="2598556" y="3856991"/>
            <a:ext cx="301841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516D5203-5903-40C0-8375-829A11D94ABC}"/>
              </a:ext>
            </a:extLst>
          </p:cNvPr>
          <p:cNvSpPr/>
          <p:nvPr/>
        </p:nvSpPr>
        <p:spPr>
          <a:xfrm>
            <a:off x="443966" y="5354137"/>
            <a:ext cx="1201954" cy="1165551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DEB74A2-8606-478E-97C4-54E620D154D0}"/>
              </a:ext>
            </a:extLst>
          </p:cNvPr>
          <p:cNvSpPr/>
          <p:nvPr/>
        </p:nvSpPr>
        <p:spPr>
          <a:xfrm>
            <a:off x="1989189" y="5354136"/>
            <a:ext cx="1201954" cy="1165551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251955-FC36-43D4-8069-91D473D63011}"/>
              </a:ext>
            </a:extLst>
          </p:cNvPr>
          <p:cNvSpPr/>
          <p:nvPr/>
        </p:nvSpPr>
        <p:spPr>
          <a:xfrm>
            <a:off x="3534411" y="5354135"/>
            <a:ext cx="1201954" cy="1165551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7F014-EA2A-42CB-A3B2-22B4F3D7B10F}"/>
              </a:ext>
            </a:extLst>
          </p:cNvPr>
          <p:cNvSpPr txBox="1"/>
          <p:nvPr/>
        </p:nvSpPr>
        <p:spPr>
          <a:xfrm>
            <a:off x="439593" y="6101321"/>
            <a:ext cx="1210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</a:rPr>
              <a:t>높은</a:t>
            </a:r>
            <a:r>
              <a:rPr lang="ko-KR" altLang="en-US" sz="1050" b="1" dirty="0"/>
              <a:t> 진단비용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2C65D7-29E8-43F9-90F4-D624D0AA19B8}"/>
              </a:ext>
            </a:extLst>
          </p:cNvPr>
          <p:cNvSpPr txBox="1"/>
          <p:nvPr/>
        </p:nvSpPr>
        <p:spPr>
          <a:xfrm>
            <a:off x="2002309" y="6101321"/>
            <a:ext cx="1210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</a:rPr>
              <a:t>부족한</a:t>
            </a:r>
            <a:r>
              <a:rPr lang="ko-KR" altLang="en-US" sz="1050" b="1" dirty="0"/>
              <a:t> 의료진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7B4F2C-4726-42E5-B2FE-3ABDA07A7F02}"/>
              </a:ext>
            </a:extLst>
          </p:cNvPr>
          <p:cNvSpPr txBox="1"/>
          <p:nvPr/>
        </p:nvSpPr>
        <p:spPr>
          <a:xfrm>
            <a:off x="3548468" y="6101321"/>
            <a:ext cx="121069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>
                <a:solidFill>
                  <a:srgbClr val="FF0000"/>
                </a:solidFill>
              </a:rPr>
              <a:t>열악한</a:t>
            </a:r>
            <a:r>
              <a:rPr lang="ko-KR" altLang="en-US" sz="1050" b="1" dirty="0"/>
              <a:t> 의료시설</a:t>
            </a:r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E63035F5-D858-4AA9-A7BD-569D0EA790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60" b="4587"/>
          <a:stretch/>
        </p:blipFill>
        <p:spPr bwMode="auto">
          <a:xfrm>
            <a:off x="645335" y="2014672"/>
            <a:ext cx="4307665" cy="213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´ëí x rayì ëí ì´ë¯¸ì§ ê²ìê²°ê³¼">
            <a:extLst>
              <a:ext uri="{FF2B5EF4-FFF2-40B4-BE49-F238E27FC236}">
                <a16:creationId xmlns:a16="http://schemas.microsoft.com/office/drawing/2014/main" id="{44C0B5B4-ACB9-47CE-8EE0-B3557B079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1002" y="2926614"/>
            <a:ext cx="1522294" cy="19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6EEE83-A202-4164-866B-B153ACA89FB9}"/>
              </a:ext>
            </a:extLst>
          </p:cNvPr>
          <p:cNvSpPr/>
          <p:nvPr/>
        </p:nvSpPr>
        <p:spPr>
          <a:xfrm>
            <a:off x="1004494" y="4075239"/>
            <a:ext cx="1282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/>
              <a:t>Portable X-Ray</a:t>
            </a:r>
          </a:p>
          <a:p>
            <a:r>
              <a:rPr lang="en-US" altLang="ko-KR" sz="1400" b="1" dirty="0"/>
              <a:t>Device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51110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b="1" dirty="0">
                <a:latin typeface="+mn-lt"/>
              </a:rPr>
              <a:t>3.  </a:t>
            </a:r>
            <a:r>
              <a:rPr lang="ko-KR" altLang="en-US" b="1" dirty="0">
                <a:latin typeface="+mn-lt"/>
              </a:rPr>
              <a:t>사업 아이템 소개</a:t>
            </a:r>
            <a:r>
              <a:rPr lang="ko-KR" altLang="en-US" b="1" dirty="0"/>
              <a:t> </a:t>
            </a:r>
            <a:r>
              <a:rPr lang="en-US" altLang="ko-KR" b="1" dirty="0"/>
              <a:t>– </a:t>
            </a:r>
            <a:r>
              <a:rPr lang="ko-KR" altLang="en-US" b="1" dirty="0"/>
              <a:t>적용 사례 </a:t>
            </a:r>
            <a:r>
              <a:rPr lang="en-US" altLang="ko-KR" b="1" dirty="0"/>
              <a:t>2</a:t>
            </a:r>
            <a:endParaRPr lang="ko-KR" altLang="en-US" b="1" dirty="0">
              <a:latin typeface="+mn-lt"/>
            </a:endParaRPr>
          </a:p>
        </p:txBody>
      </p:sp>
      <p:sp>
        <p:nvSpPr>
          <p:cNvPr id="3" name="텍스트 상자 3">
            <a:extLst>
              <a:ext uri="{FF2B5EF4-FFF2-40B4-BE49-F238E27FC236}">
                <a16:creationId xmlns:a16="http://schemas.microsoft.com/office/drawing/2014/main" id="{F00DF2CF-33C7-4671-94B0-DF07DEA20478}"/>
              </a:ext>
            </a:extLst>
          </p:cNvPr>
          <p:cNvSpPr txBox="1">
            <a:spLocks noChangeAspect="1"/>
          </p:cNvSpPr>
          <p:nvPr/>
        </p:nvSpPr>
        <p:spPr>
          <a:xfrm>
            <a:off x="443966" y="1102236"/>
            <a:ext cx="933307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넥스트도어는 </a:t>
            </a:r>
            <a:r>
              <a:rPr lang="en-US" altLang="ko-KR" dirty="0"/>
              <a:t>Race-Specific Drug Platform </a:t>
            </a:r>
            <a:r>
              <a:rPr lang="ko-KR" altLang="en-US" dirty="0"/>
              <a:t>개발을 위해 현재 공공</a:t>
            </a:r>
            <a:r>
              <a:rPr lang="en-US" altLang="ko-KR" dirty="0"/>
              <a:t>DB</a:t>
            </a:r>
            <a:r>
              <a:rPr lang="ko-KR" altLang="en-US" dirty="0"/>
              <a:t>를 활용하여 질병</a:t>
            </a:r>
            <a:r>
              <a:rPr lang="en-US" altLang="ko-KR" dirty="0"/>
              <a:t>, </a:t>
            </a:r>
            <a:r>
              <a:rPr lang="ko-KR" altLang="en-US" dirty="0"/>
              <a:t>약물에 대한 </a:t>
            </a:r>
            <a:r>
              <a:rPr lang="en-US" altLang="ko-KR" dirty="0"/>
              <a:t>Microarray </a:t>
            </a:r>
            <a:r>
              <a:rPr lang="ko-KR" altLang="en-US" dirty="0"/>
              <a:t>데이터를 학습하고</a:t>
            </a:r>
            <a:r>
              <a:rPr lang="en-US" altLang="ko-KR" dirty="0"/>
              <a:t>, Clinical Information </a:t>
            </a:r>
            <a:r>
              <a:rPr lang="ko-KR" altLang="en-US" dirty="0"/>
              <a:t>분석</a:t>
            </a:r>
            <a:r>
              <a:rPr lang="en-US" altLang="ko-KR" dirty="0"/>
              <a:t>/</a:t>
            </a:r>
            <a:r>
              <a:rPr lang="ko-KR" altLang="en-US" dirty="0"/>
              <a:t>추론 인공지능 프로젝트를 수행하고 있습니다</a:t>
            </a:r>
            <a:r>
              <a:rPr lang="en-US" altLang="ko-KR" dirty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403783" y="3174506"/>
            <a:ext cx="612000" cy="612000"/>
            <a:chOff x="3246955" y="2338978"/>
            <a:chExt cx="612000" cy="612000"/>
          </a:xfrm>
        </p:grpSpPr>
        <p:sp>
          <p:nvSpPr>
            <p:cNvPr id="6" name="Oval 133"/>
            <p:cNvSpPr/>
            <p:nvPr/>
          </p:nvSpPr>
          <p:spPr>
            <a:xfrm>
              <a:off x="3246955" y="2338978"/>
              <a:ext cx="612000" cy="612000"/>
            </a:xfrm>
            <a:prstGeom prst="ellipse">
              <a:avLst/>
            </a:prstGeom>
            <a:solidFill>
              <a:srgbClr val="FDB913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" name="Freeform 56"/>
            <p:cNvSpPr>
              <a:spLocks noEditPoints="1"/>
            </p:cNvSpPr>
            <p:nvPr/>
          </p:nvSpPr>
          <p:spPr bwMode="auto">
            <a:xfrm>
              <a:off x="3367934" y="2459957"/>
              <a:ext cx="370043" cy="370043"/>
            </a:xfrm>
            <a:custGeom>
              <a:avLst/>
              <a:gdLst>
                <a:gd name="T0" fmla="*/ 90 w 104"/>
                <a:gd name="T1" fmla="*/ 15 h 104"/>
                <a:gd name="T2" fmla="*/ 37 w 104"/>
                <a:gd name="T3" fmla="*/ 15 h 104"/>
                <a:gd name="T4" fmla="*/ 32 w 104"/>
                <a:gd name="T5" fmla="*/ 61 h 104"/>
                <a:gd name="T6" fmla="*/ 5 w 104"/>
                <a:gd name="T7" fmla="*/ 88 h 104"/>
                <a:gd name="T8" fmla="*/ 7 w 104"/>
                <a:gd name="T9" fmla="*/ 97 h 104"/>
                <a:gd name="T10" fmla="*/ 16 w 104"/>
                <a:gd name="T11" fmla="*/ 100 h 104"/>
                <a:gd name="T12" fmla="*/ 44 w 104"/>
                <a:gd name="T13" fmla="*/ 73 h 104"/>
                <a:gd name="T14" fmla="*/ 90 w 104"/>
                <a:gd name="T15" fmla="*/ 67 h 104"/>
                <a:gd name="T16" fmla="*/ 90 w 104"/>
                <a:gd name="T17" fmla="*/ 15 h 104"/>
                <a:gd name="T18" fmla="*/ 85 w 104"/>
                <a:gd name="T19" fmla="*/ 63 h 104"/>
                <a:gd name="T20" fmla="*/ 42 w 104"/>
                <a:gd name="T21" fmla="*/ 63 h 104"/>
                <a:gd name="T22" fmla="*/ 42 w 104"/>
                <a:gd name="T23" fmla="*/ 19 h 104"/>
                <a:gd name="T24" fmla="*/ 85 w 104"/>
                <a:gd name="T25" fmla="*/ 19 h 104"/>
                <a:gd name="T26" fmla="*/ 85 w 104"/>
                <a:gd name="T27" fmla="*/ 63 h 104"/>
                <a:gd name="T28" fmla="*/ 82 w 104"/>
                <a:gd name="T29" fmla="*/ 23 h 104"/>
                <a:gd name="T30" fmla="*/ 79 w 104"/>
                <a:gd name="T31" fmla="*/ 23 h 104"/>
                <a:gd name="T32" fmla="*/ 79 w 104"/>
                <a:gd name="T33" fmla="*/ 26 h 104"/>
                <a:gd name="T34" fmla="*/ 79 w 104"/>
                <a:gd name="T35" fmla="*/ 56 h 104"/>
                <a:gd name="T36" fmla="*/ 79 w 104"/>
                <a:gd name="T37" fmla="*/ 60 h 104"/>
                <a:gd name="T38" fmla="*/ 82 w 104"/>
                <a:gd name="T39" fmla="*/ 60 h 104"/>
                <a:gd name="T40" fmla="*/ 82 w 104"/>
                <a:gd name="T41" fmla="*/ 2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04">
                  <a:moveTo>
                    <a:pt x="90" y="15"/>
                  </a:moveTo>
                  <a:cubicBezTo>
                    <a:pt x="75" y="0"/>
                    <a:pt x="52" y="0"/>
                    <a:pt x="37" y="15"/>
                  </a:cubicBezTo>
                  <a:cubicBezTo>
                    <a:pt x="25" y="27"/>
                    <a:pt x="23" y="46"/>
                    <a:pt x="32" y="61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5" y="88"/>
                    <a:pt x="0" y="91"/>
                    <a:pt x="7" y="97"/>
                  </a:cubicBezTo>
                  <a:cubicBezTo>
                    <a:pt x="14" y="104"/>
                    <a:pt x="16" y="100"/>
                    <a:pt x="16" y="100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58" y="82"/>
                    <a:pt x="77" y="80"/>
                    <a:pt x="90" y="67"/>
                  </a:cubicBezTo>
                  <a:cubicBezTo>
                    <a:pt x="104" y="53"/>
                    <a:pt x="104" y="29"/>
                    <a:pt x="90" y="15"/>
                  </a:cubicBezTo>
                  <a:close/>
                  <a:moveTo>
                    <a:pt x="85" y="63"/>
                  </a:moveTo>
                  <a:cubicBezTo>
                    <a:pt x="73" y="75"/>
                    <a:pt x="54" y="75"/>
                    <a:pt x="42" y="63"/>
                  </a:cubicBezTo>
                  <a:cubicBezTo>
                    <a:pt x="30" y="51"/>
                    <a:pt x="30" y="31"/>
                    <a:pt x="42" y="19"/>
                  </a:cubicBezTo>
                  <a:cubicBezTo>
                    <a:pt x="54" y="8"/>
                    <a:pt x="73" y="8"/>
                    <a:pt x="85" y="19"/>
                  </a:cubicBezTo>
                  <a:cubicBezTo>
                    <a:pt x="97" y="31"/>
                    <a:pt x="97" y="51"/>
                    <a:pt x="85" y="63"/>
                  </a:cubicBezTo>
                  <a:close/>
                  <a:moveTo>
                    <a:pt x="82" y="23"/>
                  </a:moveTo>
                  <a:cubicBezTo>
                    <a:pt x="81" y="22"/>
                    <a:pt x="80" y="22"/>
                    <a:pt x="79" y="23"/>
                  </a:cubicBezTo>
                  <a:cubicBezTo>
                    <a:pt x="78" y="24"/>
                    <a:pt x="78" y="25"/>
                    <a:pt x="79" y="26"/>
                  </a:cubicBezTo>
                  <a:cubicBezTo>
                    <a:pt x="87" y="34"/>
                    <a:pt x="87" y="48"/>
                    <a:pt x="79" y="56"/>
                  </a:cubicBezTo>
                  <a:cubicBezTo>
                    <a:pt x="78" y="57"/>
                    <a:pt x="78" y="59"/>
                    <a:pt x="79" y="60"/>
                  </a:cubicBezTo>
                  <a:cubicBezTo>
                    <a:pt x="80" y="60"/>
                    <a:pt x="81" y="60"/>
                    <a:pt x="82" y="60"/>
                  </a:cubicBezTo>
                  <a:cubicBezTo>
                    <a:pt x="92" y="49"/>
                    <a:pt x="92" y="33"/>
                    <a:pt x="82" y="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pc="-3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883827" y="3209984"/>
            <a:ext cx="612000" cy="612000"/>
            <a:chOff x="5365891" y="2338978"/>
            <a:chExt cx="612000" cy="612000"/>
          </a:xfrm>
        </p:grpSpPr>
        <p:sp>
          <p:nvSpPr>
            <p:cNvPr id="9" name="Oval 143"/>
            <p:cNvSpPr/>
            <p:nvPr/>
          </p:nvSpPr>
          <p:spPr>
            <a:xfrm>
              <a:off x="5365891" y="2338978"/>
              <a:ext cx="612000" cy="612000"/>
            </a:xfrm>
            <a:prstGeom prst="ellipse">
              <a:avLst/>
            </a:prstGeom>
            <a:solidFill>
              <a:srgbClr val="F05323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Freeform 58"/>
            <p:cNvSpPr>
              <a:spLocks noEditPoints="1"/>
            </p:cNvSpPr>
            <p:nvPr/>
          </p:nvSpPr>
          <p:spPr bwMode="auto">
            <a:xfrm>
              <a:off x="5549136" y="2490200"/>
              <a:ext cx="245510" cy="309555"/>
            </a:xfrm>
            <a:custGeom>
              <a:avLst/>
              <a:gdLst>
                <a:gd name="T0" fmla="*/ 100 w 138"/>
                <a:gd name="T1" fmla="*/ 28 h 174"/>
                <a:gd name="T2" fmla="*/ 24 w 138"/>
                <a:gd name="T3" fmla="*/ 28 h 174"/>
                <a:gd name="T4" fmla="*/ 24 w 138"/>
                <a:gd name="T5" fmla="*/ 38 h 174"/>
                <a:gd name="T6" fmla="*/ 100 w 138"/>
                <a:gd name="T7" fmla="*/ 38 h 174"/>
                <a:gd name="T8" fmla="*/ 100 w 138"/>
                <a:gd name="T9" fmla="*/ 28 h 174"/>
                <a:gd name="T10" fmla="*/ 100 w 138"/>
                <a:gd name="T11" fmla="*/ 50 h 174"/>
                <a:gd name="T12" fmla="*/ 24 w 138"/>
                <a:gd name="T13" fmla="*/ 50 h 174"/>
                <a:gd name="T14" fmla="*/ 24 w 138"/>
                <a:gd name="T15" fmla="*/ 60 h 174"/>
                <a:gd name="T16" fmla="*/ 100 w 138"/>
                <a:gd name="T17" fmla="*/ 60 h 174"/>
                <a:gd name="T18" fmla="*/ 100 w 138"/>
                <a:gd name="T19" fmla="*/ 50 h 174"/>
                <a:gd name="T20" fmla="*/ 124 w 138"/>
                <a:gd name="T21" fmla="*/ 14 h 174"/>
                <a:gd name="T22" fmla="*/ 124 w 138"/>
                <a:gd name="T23" fmla="*/ 0 h 174"/>
                <a:gd name="T24" fmla="*/ 0 w 138"/>
                <a:gd name="T25" fmla="*/ 0 h 174"/>
                <a:gd name="T26" fmla="*/ 0 w 138"/>
                <a:gd name="T27" fmla="*/ 158 h 174"/>
                <a:gd name="T28" fmla="*/ 16 w 138"/>
                <a:gd name="T29" fmla="*/ 158 h 174"/>
                <a:gd name="T30" fmla="*/ 16 w 138"/>
                <a:gd name="T31" fmla="*/ 174 h 174"/>
                <a:gd name="T32" fmla="*/ 98 w 138"/>
                <a:gd name="T33" fmla="*/ 174 h 174"/>
                <a:gd name="T34" fmla="*/ 138 w 138"/>
                <a:gd name="T35" fmla="*/ 174 h 174"/>
                <a:gd name="T36" fmla="*/ 138 w 138"/>
                <a:gd name="T37" fmla="*/ 132 h 174"/>
                <a:gd name="T38" fmla="*/ 138 w 138"/>
                <a:gd name="T39" fmla="*/ 14 h 174"/>
                <a:gd name="T40" fmla="*/ 124 w 138"/>
                <a:gd name="T41" fmla="*/ 14 h 174"/>
                <a:gd name="T42" fmla="*/ 10 w 138"/>
                <a:gd name="T43" fmla="*/ 150 h 174"/>
                <a:gd name="T44" fmla="*/ 10 w 138"/>
                <a:gd name="T45" fmla="*/ 8 h 174"/>
                <a:gd name="T46" fmla="*/ 114 w 138"/>
                <a:gd name="T47" fmla="*/ 8 h 174"/>
                <a:gd name="T48" fmla="*/ 114 w 138"/>
                <a:gd name="T49" fmla="*/ 114 h 174"/>
                <a:gd name="T50" fmla="*/ 78 w 138"/>
                <a:gd name="T51" fmla="*/ 114 h 174"/>
                <a:gd name="T52" fmla="*/ 78 w 138"/>
                <a:gd name="T53" fmla="*/ 114 h 174"/>
                <a:gd name="T54" fmla="*/ 78 w 138"/>
                <a:gd name="T55" fmla="*/ 150 h 174"/>
                <a:gd name="T56" fmla="*/ 10 w 138"/>
                <a:gd name="T57" fmla="*/ 150 h 174"/>
                <a:gd name="T58" fmla="*/ 130 w 138"/>
                <a:gd name="T59" fmla="*/ 128 h 174"/>
                <a:gd name="T60" fmla="*/ 130 w 138"/>
                <a:gd name="T61" fmla="*/ 164 h 174"/>
                <a:gd name="T62" fmla="*/ 94 w 138"/>
                <a:gd name="T63" fmla="*/ 164 h 174"/>
                <a:gd name="T64" fmla="*/ 24 w 138"/>
                <a:gd name="T65" fmla="*/ 164 h 174"/>
                <a:gd name="T66" fmla="*/ 24 w 138"/>
                <a:gd name="T67" fmla="*/ 158 h 174"/>
                <a:gd name="T68" fmla="*/ 82 w 138"/>
                <a:gd name="T69" fmla="*/ 158 h 174"/>
                <a:gd name="T70" fmla="*/ 124 w 138"/>
                <a:gd name="T71" fmla="*/ 118 h 174"/>
                <a:gd name="T72" fmla="*/ 124 w 138"/>
                <a:gd name="T73" fmla="*/ 24 h 174"/>
                <a:gd name="T74" fmla="*/ 130 w 138"/>
                <a:gd name="T75" fmla="*/ 24 h 174"/>
                <a:gd name="T76" fmla="*/ 130 w 138"/>
                <a:gd name="T77" fmla="*/ 128 h 174"/>
                <a:gd name="T78" fmla="*/ 24 w 138"/>
                <a:gd name="T79" fmla="*/ 102 h 174"/>
                <a:gd name="T80" fmla="*/ 62 w 138"/>
                <a:gd name="T81" fmla="*/ 102 h 174"/>
                <a:gd name="T82" fmla="*/ 62 w 138"/>
                <a:gd name="T83" fmla="*/ 92 h 174"/>
                <a:gd name="T84" fmla="*/ 24 w 138"/>
                <a:gd name="T85" fmla="*/ 92 h 174"/>
                <a:gd name="T86" fmla="*/ 24 w 138"/>
                <a:gd name="T87" fmla="*/ 102 h 174"/>
                <a:gd name="T88" fmla="*/ 100 w 138"/>
                <a:gd name="T89" fmla="*/ 70 h 174"/>
                <a:gd name="T90" fmla="*/ 24 w 138"/>
                <a:gd name="T91" fmla="*/ 70 h 174"/>
                <a:gd name="T92" fmla="*/ 24 w 138"/>
                <a:gd name="T93" fmla="*/ 82 h 174"/>
                <a:gd name="T94" fmla="*/ 100 w 138"/>
                <a:gd name="T95" fmla="*/ 82 h 174"/>
                <a:gd name="T96" fmla="*/ 100 w 138"/>
                <a:gd name="T97" fmla="*/ 7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74">
                  <a:moveTo>
                    <a:pt x="100" y="28"/>
                  </a:moveTo>
                  <a:lnTo>
                    <a:pt x="24" y="28"/>
                  </a:lnTo>
                  <a:lnTo>
                    <a:pt x="24" y="38"/>
                  </a:lnTo>
                  <a:lnTo>
                    <a:pt x="100" y="38"/>
                  </a:lnTo>
                  <a:lnTo>
                    <a:pt x="100" y="28"/>
                  </a:lnTo>
                  <a:close/>
                  <a:moveTo>
                    <a:pt x="100" y="50"/>
                  </a:moveTo>
                  <a:lnTo>
                    <a:pt x="24" y="50"/>
                  </a:lnTo>
                  <a:lnTo>
                    <a:pt x="24" y="60"/>
                  </a:lnTo>
                  <a:lnTo>
                    <a:pt x="100" y="60"/>
                  </a:lnTo>
                  <a:lnTo>
                    <a:pt x="100" y="50"/>
                  </a:lnTo>
                  <a:close/>
                  <a:moveTo>
                    <a:pt x="124" y="14"/>
                  </a:moveTo>
                  <a:lnTo>
                    <a:pt x="124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6" y="158"/>
                  </a:lnTo>
                  <a:lnTo>
                    <a:pt x="16" y="174"/>
                  </a:lnTo>
                  <a:lnTo>
                    <a:pt x="98" y="174"/>
                  </a:lnTo>
                  <a:lnTo>
                    <a:pt x="138" y="174"/>
                  </a:lnTo>
                  <a:lnTo>
                    <a:pt x="138" y="132"/>
                  </a:lnTo>
                  <a:lnTo>
                    <a:pt x="138" y="14"/>
                  </a:lnTo>
                  <a:lnTo>
                    <a:pt x="124" y="14"/>
                  </a:lnTo>
                  <a:close/>
                  <a:moveTo>
                    <a:pt x="10" y="150"/>
                  </a:moveTo>
                  <a:lnTo>
                    <a:pt x="10" y="8"/>
                  </a:lnTo>
                  <a:lnTo>
                    <a:pt x="114" y="8"/>
                  </a:lnTo>
                  <a:lnTo>
                    <a:pt x="114" y="114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8" y="150"/>
                  </a:lnTo>
                  <a:lnTo>
                    <a:pt x="10" y="150"/>
                  </a:lnTo>
                  <a:close/>
                  <a:moveTo>
                    <a:pt x="130" y="128"/>
                  </a:moveTo>
                  <a:lnTo>
                    <a:pt x="130" y="164"/>
                  </a:lnTo>
                  <a:lnTo>
                    <a:pt x="94" y="164"/>
                  </a:lnTo>
                  <a:lnTo>
                    <a:pt x="24" y="164"/>
                  </a:lnTo>
                  <a:lnTo>
                    <a:pt x="24" y="158"/>
                  </a:lnTo>
                  <a:lnTo>
                    <a:pt x="82" y="158"/>
                  </a:lnTo>
                  <a:lnTo>
                    <a:pt x="124" y="118"/>
                  </a:lnTo>
                  <a:lnTo>
                    <a:pt x="124" y="24"/>
                  </a:lnTo>
                  <a:lnTo>
                    <a:pt x="130" y="24"/>
                  </a:lnTo>
                  <a:lnTo>
                    <a:pt x="130" y="128"/>
                  </a:lnTo>
                  <a:close/>
                  <a:moveTo>
                    <a:pt x="24" y="102"/>
                  </a:moveTo>
                  <a:lnTo>
                    <a:pt x="62" y="102"/>
                  </a:lnTo>
                  <a:lnTo>
                    <a:pt x="62" y="92"/>
                  </a:lnTo>
                  <a:lnTo>
                    <a:pt x="24" y="92"/>
                  </a:lnTo>
                  <a:lnTo>
                    <a:pt x="24" y="102"/>
                  </a:lnTo>
                  <a:close/>
                  <a:moveTo>
                    <a:pt x="100" y="70"/>
                  </a:moveTo>
                  <a:lnTo>
                    <a:pt x="24" y="70"/>
                  </a:lnTo>
                  <a:lnTo>
                    <a:pt x="24" y="82"/>
                  </a:lnTo>
                  <a:lnTo>
                    <a:pt x="100" y="82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pc="-30"/>
            </a:p>
          </p:txBody>
        </p:sp>
      </p:grpSp>
      <p:sp>
        <p:nvSpPr>
          <p:cNvPr id="11" name="Oval 81"/>
          <p:cNvSpPr/>
          <p:nvPr/>
        </p:nvSpPr>
        <p:spPr>
          <a:xfrm>
            <a:off x="4590412" y="2609092"/>
            <a:ext cx="612000" cy="612000"/>
          </a:xfrm>
          <a:prstGeom prst="ellipse">
            <a:avLst/>
          </a:prstGeom>
          <a:solidFill>
            <a:srgbClr val="8466AC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3824986" y="3475009"/>
            <a:ext cx="2142852" cy="2106161"/>
          </a:xfrm>
          <a:prstGeom prst="ellipse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661145" y="4559183"/>
            <a:ext cx="2496935" cy="1152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084496" y="3776688"/>
            <a:ext cx="1600818" cy="148883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3003564" y="4215105"/>
            <a:ext cx="612000" cy="612000"/>
            <a:chOff x="2818200" y="3181366"/>
            <a:chExt cx="612000" cy="612000"/>
          </a:xfrm>
        </p:grpSpPr>
        <p:sp>
          <p:nvSpPr>
            <p:cNvPr id="16" name="Oval 113"/>
            <p:cNvSpPr/>
            <p:nvPr/>
          </p:nvSpPr>
          <p:spPr>
            <a:xfrm>
              <a:off x="2818200" y="3181366"/>
              <a:ext cx="612000" cy="612000"/>
            </a:xfrm>
            <a:prstGeom prst="ellipse">
              <a:avLst/>
            </a:prstGeom>
            <a:solidFill>
              <a:srgbClr val="0CBED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Freeform 58"/>
            <p:cNvSpPr>
              <a:spLocks noEditPoints="1"/>
            </p:cNvSpPr>
            <p:nvPr/>
          </p:nvSpPr>
          <p:spPr bwMode="auto">
            <a:xfrm>
              <a:off x="3001445" y="3332589"/>
              <a:ext cx="245510" cy="309555"/>
            </a:xfrm>
            <a:custGeom>
              <a:avLst/>
              <a:gdLst>
                <a:gd name="T0" fmla="*/ 100 w 138"/>
                <a:gd name="T1" fmla="*/ 28 h 174"/>
                <a:gd name="T2" fmla="*/ 24 w 138"/>
                <a:gd name="T3" fmla="*/ 28 h 174"/>
                <a:gd name="T4" fmla="*/ 24 w 138"/>
                <a:gd name="T5" fmla="*/ 38 h 174"/>
                <a:gd name="T6" fmla="*/ 100 w 138"/>
                <a:gd name="T7" fmla="*/ 38 h 174"/>
                <a:gd name="T8" fmla="*/ 100 w 138"/>
                <a:gd name="T9" fmla="*/ 28 h 174"/>
                <a:gd name="T10" fmla="*/ 100 w 138"/>
                <a:gd name="T11" fmla="*/ 50 h 174"/>
                <a:gd name="T12" fmla="*/ 24 w 138"/>
                <a:gd name="T13" fmla="*/ 50 h 174"/>
                <a:gd name="T14" fmla="*/ 24 w 138"/>
                <a:gd name="T15" fmla="*/ 60 h 174"/>
                <a:gd name="T16" fmla="*/ 100 w 138"/>
                <a:gd name="T17" fmla="*/ 60 h 174"/>
                <a:gd name="T18" fmla="*/ 100 w 138"/>
                <a:gd name="T19" fmla="*/ 50 h 174"/>
                <a:gd name="T20" fmla="*/ 124 w 138"/>
                <a:gd name="T21" fmla="*/ 14 h 174"/>
                <a:gd name="T22" fmla="*/ 124 w 138"/>
                <a:gd name="T23" fmla="*/ 0 h 174"/>
                <a:gd name="T24" fmla="*/ 0 w 138"/>
                <a:gd name="T25" fmla="*/ 0 h 174"/>
                <a:gd name="T26" fmla="*/ 0 w 138"/>
                <a:gd name="T27" fmla="*/ 158 h 174"/>
                <a:gd name="T28" fmla="*/ 16 w 138"/>
                <a:gd name="T29" fmla="*/ 158 h 174"/>
                <a:gd name="T30" fmla="*/ 16 w 138"/>
                <a:gd name="T31" fmla="*/ 174 h 174"/>
                <a:gd name="T32" fmla="*/ 98 w 138"/>
                <a:gd name="T33" fmla="*/ 174 h 174"/>
                <a:gd name="T34" fmla="*/ 138 w 138"/>
                <a:gd name="T35" fmla="*/ 174 h 174"/>
                <a:gd name="T36" fmla="*/ 138 w 138"/>
                <a:gd name="T37" fmla="*/ 132 h 174"/>
                <a:gd name="T38" fmla="*/ 138 w 138"/>
                <a:gd name="T39" fmla="*/ 14 h 174"/>
                <a:gd name="T40" fmla="*/ 124 w 138"/>
                <a:gd name="T41" fmla="*/ 14 h 174"/>
                <a:gd name="T42" fmla="*/ 10 w 138"/>
                <a:gd name="T43" fmla="*/ 150 h 174"/>
                <a:gd name="T44" fmla="*/ 10 w 138"/>
                <a:gd name="T45" fmla="*/ 8 h 174"/>
                <a:gd name="T46" fmla="*/ 114 w 138"/>
                <a:gd name="T47" fmla="*/ 8 h 174"/>
                <a:gd name="T48" fmla="*/ 114 w 138"/>
                <a:gd name="T49" fmla="*/ 114 h 174"/>
                <a:gd name="T50" fmla="*/ 78 w 138"/>
                <a:gd name="T51" fmla="*/ 114 h 174"/>
                <a:gd name="T52" fmla="*/ 78 w 138"/>
                <a:gd name="T53" fmla="*/ 114 h 174"/>
                <a:gd name="T54" fmla="*/ 78 w 138"/>
                <a:gd name="T55" fmla="*/ 150 h 174"/>
                <a:gd name="T56" fmla="*/ 10 w 138"/>
                <a:gd name="T57" fmla="*/ 150 h 174"/>
                <a:gd name="T58" fmla="*/ 130 w 138"/>
                <a:gd name="T59" fmla="*/ 128 h 174"/>
                <a:gd name="T60" fmla="*/ 130 w 138"/>
                <a:gd name="T61" fmla="*/ 164 h 174"/>
                <a:gd name="T62" fmla="*/ 94 w 138"/>
                <a:gd name="T63" fmla="*/ 164 h 174"/>
                <a:gd name="T64" fmla="*/ 24 w 138"/>
                <a:gd name="T65" fmla="*/ 164 h 174"/>
                <a:gd name="T66" fmla="*/ 24 w 138"/>
                <a:gd name="T67" fmla="*/ 158 h 174"/>
                <a:gd name="T68" fmla="*/ 82 w 138"/>
                <a:gd name="T69" fmla="*/ 158 h 174"/>
                <a:gd name="T70" fmla="*/ 124 w 138"/>
                <a:gd name="T71" fmla="*/ 118 h 174"/>
                <a:gd name="T72" fmla="*/ 124 w 138"/>
                <a:gd name="T73" fmla="*/ 24 h 174"/>
                <a:gd name="T74" fmla="*/ 130 w 138"/>
                <a:gd name="T75" fmla="*/ 24 h 174"/>
                <a:gd name="T76" fmla="*/ 130 w 138"/>
                <a:gd name="T77" fmla="*/ 128 h 174"/>
                <a:gd name="T78" fmla="*/ 24 w 138"/>
                <a:gd name="T79" fmla="*/ 102 h 174"/>
                <a:gd name="T80" fmla="*/ 62 w 138"/>
                <a:gd name="T81" fmla="*/ 102 h 174"/>
                <a:gd name="T82" fmla="*/ 62 w 138"/>
                <a:gd name="T83" fmla="*/ 92 h 174"/>
                <a:gd name="T84" fmla="*/ 24 w 138"/>
                <a:gd name="T85" fmla="*/ 92 h 174"/>
                <a:gd name="T86" fmla="*/ 24 w 138"/>
                <a:gd name="T87" fmla="*/ 102 h 174"/>
                <a:gd name="T88" fmla="*/ 100 w 138"/>
                <a:gd name="T89" fmla="*/ 70 h 174"/>
                <a:gd name="T90" fmla="*/ 24 w 138"/>
                <a:gd name="T91" fmla="*/ 70 h 174"/>
                <a:gd name="T92" fmla="*/ 24 w 138"/>
                <a:gd name="T93" fmla="*/ 82 h 174"/>
                <a:gd name="T94" fmla="*/ 100 w 138"/>
                <a:gd name="T95" fmla="*/ 82 h 174"/>
                <a:gd name="T96" fmla="*/ 100 w 138"/>
                <a:gd name="T97" fmla="*/ 7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8" h="174">
                  <a:moveTo>
                    <a:pt x="100" y="28"/>
                  </a:moveTo>
                  <a:lnTo>
                    <a:pt x="24" y="28"/>
                  </a:lnTo>
                  <a:lnTo>
                    <a:pt x="24" y="38"/>
                  </a:lnTo>
                  <a:lnTo>
                    <a:pt x="100" y="38"/>
                  </a:lnTo>
                  <a:lnTo>
                    <a:pt x="100" y="28"/>
                  </a:lnTo>
                  <a:close/>
                  <a:moveTo>
                    <a:pt x="100" y="50"/>
                  </a:moveTo>
                  <a:lnTo>
                    <a:pt x="24" y="50"/>
                  </a:lnTo>
                  <a:lnTo>
                    <a:pt x="24" y="60"/>
                  </a:lnTo>
                  <a:lnTo>
                    <a:pt x="100" y="60"/>
                  </a:lnTo>
                  <a:lnTo>
                    <a:pt x="100" y="50"/>
                  </a:lnTo>
                  <a:close/>
                  <a:moveTo>
                    <a:pt x="124" y="14"/>
                  </a:moveTo>
                  <a:lnTo>
                    <a:pt x="124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16" y="158"/>
                  </a:lnTo>
                  <a:lnTo>
                    <a:pt x="16" y="174"/>
                  </a:lnTo>
                  <a:lnTo>
                    <a:pt x="98" y="174"/>
                  </a:lnTo>
                  <a:lnTo>
                    <a:pt x="138" y="174"/>
                  </a:lnTo>
                  <a:lnTo>
                    <a:pt x="138" y="132"/>
                  </a:lnTo>
                  <a:lnTo>
                    <a:pt x="138" y="14"/>
                  </a:lnTo>
                  <a:lnTo>
                    <a:pt x="124" y="14"/>
                  </a:lnTo>
                  <a:close/>
                  <a:moveTo>
                    <a:pt x="10" y="150"/>
                  </a:moveTo>
                  <a:lnTo>
                    <a:pt x="10" y="8"/>
                  </a:lnTo>
                  <a:lnTo>
                    <a:pt x="114" y="8"/>
                  </a:lnTo>
                  <a:lnTo>
                    <a:pt x="114" y="114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8" y="150"/>
                  </a:lnTo>
                  <a:lnTo>
                    <a:pt x="10" y="150"/>
                  </a:lnTo>
                  <a:close/>
                  <a:moveTo>
                    <a:pt x="130" y="128"/>
                  </a:moveTo>
                  <a:lnTo>
                    <a:pt x="130" y="164"/>
                  </a:lnTo>
                  <a:lnTo>
                    <a:pt x="94" y="164"/>
                  </a:lnTo>
                  <a:lnTo>
                    <a:pt x="24" y="164"/>
                  </a:lnTo>
                  <a:lnTo>
                    <a:pt x="24" y="158"/>
                  </a:lnTo>
                  <a:lnTo>
                    <a:pt x="82" y="158"/>
                  </a:lnTo>
                  <a:lnTo>
                    <a:pt x="124" y="118"/>
                  </a:lnTo>
                  <a:lnTo>
                    <a:pt x="124" y="24"/>
                  </a:lnTo>
                  <a:lnTo>
                    <a:pt x="130" y="24"/>
                  </a:lnTo>
                  <a:lnTo>
                    <a:pt x="130" y="128"/>
                  </a:lnTo>
                  <a:close/>
                  <a:moveTo>
                    <a:pt x="24" y="102"/>
                  </a:moveTo>
                  <a:lnTo>
                    <a:pt x="62" y="102"/>
                  </a:lnTo>
                  <a:lnTo>
                    <a:pt x="62" y="92"/>
                  </a:lnTo>
                  <a:lnTo>
                    <a:pt x="24" y="92"/>
                  </a:lnTo>
                  <a:lnTo>
                    <a:pt x="24" y="102"/>
                  </a:lnTo>
                  <a:close/>
                  <a:moveTo>
                    <a:pt x="100" y="70"/>
                  </a:moveTo>
                  <a:lnTo>
                    <a:pt x="24" y="70"/>
                  </a:lnTo>
                  <a:lnTo>
                    <a:pt x="24" y="82"/>
                  </a:lnTo>
                  <a:lnTo>
                    <a:pt x="100" y="82"/>
                  </a:lnTo>
                  <a:lnTo>
                    <a:pt x="10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pc="-30"/>
            </a:p>
          </p:txBody>
        </p:sp>
      </p:grpSp>
      <p:sp>
        <p:nvSpPr>
          <p:cNvPr id="18" name="Oval 123"/>
          <p:cNvSpPr/>
          <p:nvPr/>
        </p:nvSpPr>
        <p:spPr>
          <a:xfrm>
            <a:off x="6152676" y="4208591"/>
            <a:ext cx="612000" cy="612000"/>
          </a:xfrm>
          <a:prstGeom prst="ellipse">
            <a:avLst/>
          </a:prstGeom>
          <a:solidFill>
            <a:srgbClr val="86BE40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Freeform 55"/>
          <p:cNvSpPr>
            <a:spLocks noEditPoints="1"/>
          </p:cNvSpPr>
          <p:nvPr/>
        </p:nvSpPr>
        <p:spPr bwMode="auto">
          <a:xfrm>
            <a:off x="4770363" y="2759238"/>
            <a:ext cx="245510" cy="355811"/>
          </a:xfrm>
          <a:custGeom>
            <a:avLst/>
            <a:gdLst>
              <a:gd name="T0" fmla="*/ 34 w 69"/>
              <a:gd name="T1" fmla="*/ 0 h 100"/>
              <a:gd name="T2" fmla="*/ 0 w 69"/>
              <a:gd name="T3" fmla="*/ 34 h 100"/>
              <a:gd name="T4" fmla="*/ 16 w 69"/>
              <a:gd name="T5" fmla="*/ 64 h 100"/>
              <a:gd name="T6" fmla="*/ 17 w 69"/>
              <a:gd name="T7" fmla="*/ 72 h 100"/>
              <a:gd name="T8" fmla="*/ 34 w 69"/>
              <a:gd name="T9" fmla="*/ 76 h 100"/>
              <a:gd name="T10" fmla="*/ 51 w 69"/>
              <a:gd name="T11" fmla="*/ 72 h 100"/>
              <a:gd name="T12" fmla="*/ 52 w 69"/>
              <a:gd name="T13" fmla="*/ 64 h 100"/>
              <a:gd name="T14" fmla="*/ 69 w 69"/>
              <a:gd name="T15" fmla="*/ 34 h 100"/>
              <a:gd name="T16" fmla="*/ 34 w 69"/>
              <a:gd name="T17" fmla="*/ 0 h 100"/>
              <a:gd name="T18" fmla="*/ 47 w 69"/>
              <a:gd name="T19" fmla="*/ 60 h 100"/>
              <a:gd name="T20" fmla="*/ 46 w 69"/>
              <a:gd name="T21" fmla="*/ 68 h 100"/>
              <a:gd name="T22" fmla="*/ 34 w 69"/>
              <a:gd name="T23" fmla="*/ 70 h 100"/>
              <a:gd name="T24" fmla="*/ 22 w 69"/>
              <a:gd name="T25" fmla="*/ 68 h 100"/>
              <a:gd name="T26" fmla="*/ 21 w 69"/>
              <a:gd name="T27" fmla="*/ 60 h 100"/>
              <a:gd name="T28" fmla="*/ 6 w 69"/>
              <a:gd name="T29" fmla="*/ 34 h 100"/>
              <a:gd name="T30" fmla="*/ 34 w 69"/>
              <a:gd name="T31" fmla="*/ 6 h 100"/>
              <a:gd name="T32" fmla="*/ 63 w 69"/>
              <a:gd name="T33" fmla="*/ 34 h 100"/>
              <a:gd name="T34" fmla="*/ 47 w 69"/>
              <a:gd name="T35" fmla="*/ 60 h 100"/>
              <a:gd name="T36" fmla="*/ 20 w 69"/>
              <a:gd name="T37" fmla="*/ 87 h 100"/>
              <a:gd name="T38" fmla="*/ 20 w 69"/>
              <a:gd name="T39" fmla="*/ 92 h 100"/>
              <a:gd name="T40" fmla="*/ 25 w 69"/>
              <a:gd name="T41" fmla="*/ 95 h 100"/>
              <a:gd name="T42" fmla="*/ 25 w 69"/>
              <a:gd name="T43" fmla="*/ 98 h 100"/>
              <a:gd name="T44" fmla="*/ 34 w 69"/>
              <a:gd name="T45" fmla="*/ 100 h 100"/>
              <a:gd name="T46" fmla="*/ 43 w 69"/>
              <a:gd name="T47" fmla="*/ 98 h 100"/>
              <a:gd name="T48" fmla="*/ 43 w 69"/>
              <a:gd name="T49" fmla="*/ 95 h 100"/>
              <a:gd name="T50" fmla="*/ 48 w 69"/>
              <a:gd name="T51" fmla="*/ 92 h 100"/>
              <a:gd name="T52" fmla="*/ 49 w 69"/>
              <a:gd name="T53" fmla="*/ 87 h 100"/>
              <a:gd name="T54" fmla="*/ 34 w 69"/>
              <a:gd name="T55" fmla="*/ 89 h 100"/>
              <a:gd name="T56" fmla="*/ 20 w 69"/>
              <a:gd name="T57" fmla="*/ 87 h 100"/>
              <a:gd name="T58" fmla="*/ 18 w 69"/>
              <a:gd name="T59" fmla="*/ 77 h 100"/>
              <a:gd name="T60" fmla="*/ 19 w 69"/>
              <a:gd name="T61" fmla="*/ 82 h 100"/>
              <a:gd name="T62" fmla="*/ 34 w 69"/>
              <a:gd name="T63" fmla="*/ 85 h 100"/>
              <a:gd name="T64" fmla="*/ 49 w 69"/>
              <a:gd name="T65" fmla="*/ 82 h 100"/>
              <a:gd name="T66" fmla="*/ 50 w 69"/>
              <a:gd name="T67" fmla="*/ 77 h 100"/>
              <a:gd name="T68" fmla="*/ 34 w 69"/>
              <a:gd name="T69" fmla="*/ 80 h 100"/>
              <a:gd name="T70" fmla="*/ 18 w 69"/>
              <a:gd name="T71" fmla="*/ 77 h 100"/>
              <a:gd name="T72" fmla="*/ 34 w 69"/>
              <a:gd name="T73" fmla="*/ 14 h 100"/>
              <a:gd name="T74" fmla="*/ 36 w 69"/>
              <a:gd name="T75" fmla="*/ 12 h 100"/>
              <a:gd name="T76" fmla="*/ 34 w 69"/>
              <a:gd name="T77" fmla="*/ 10 h 100"/>
              <a:gd name="T78" fmla="*/ 10 w 69"/>
              <a:gd name="T79" fmla="*/ 34 h 100"/>
              <a:gd name="T80" fmla="*/ 12 w 69"/>
              <a:gd name="T81" fmla="*/ 36 h 100"/>
              <a:gd name="T82" fmla="*/ 14 w 69"/>
              <a:gd name="T83" fmla="*/ 34 h 100"/>
              <a:gd name="T84" fmla="*/ 34 w 69"/>
              <a:gd name="T85" fmla="*/ 14 h 100"/>
              <a:gd name="T86" fmla="*/ 42 w 69"/>
              <a:gd name="T87" fmla="*/ 47 h 100"/>
              <a:gd name="T88" fmla="*/ 34 w 69"/>
              <a:gd name="T89" fmla="*/ 33 h 100"/>
              <a:gd name="T90" fmla="*/ 26 w 69"/>
              <a:gd name="T91" fmla="*/ 47 h 100"/>
              <a:gd name="T92" fmla="*/ 23 w 69"/>
              <a:gd name="T93" fmla="*/ 40 h 100"/>
              <a:gd name="T94" fmla="*/ 18 w 69"/>
              <a:gd name="T95" fmla="*/ 43 h 100"/>
              <a:gd name="T96" fmla="*/ 26 w 69"/>
              <a:gd name="T97" fmla="*/ 59 h 100"/>
              <a:gd name="T98" fmla="*/ 34 w 69"/>
              <a:gd name="T99" fmla="*/ 44 h 100"/>
              <a:gd name="T100" fmla="*/ 42 w 69"/>
              <a:gd name="T101" fmla="*/ 59 h 100"/>
              <a:gd name="T102" fmla="*/ 50 w 69"/>
              <a:gd name="T103" fmla="*/ 43 h 100"/>
              <a:gd name="T104" fmla="*/ 45 w 69"/>
              <a:gd name="T105" fmla="*/ 40 h 100"/>
              <a:gd name="T106" fmla="*/ 42 w 69"/>
              <a:gd name="T107" fmla="*/ 47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9" h="100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0" y="47"/>
                  <a:pt x="6" y="58"/>
                  <a:pt x="16" y="64"/>
                </a:cubicBezTo>
                <a:cubicBezTo>
                  <a:pt x="17" y="72"/>
                  <a:pt x="17" y="72"/>
                  <a:pt x="17" y="72"/>
                </a:cubicBezTo>
                <a:cubicBezTo>
                  <a:pt x="22" y="75"/>
                  <a:pt x="28" y="76"/>
                  <a:pt x="34" y="76"/>
                </a:cubicBezTo>
                <a:cubicBezTo>
                  <a:pt x="40" y="76"/>
                  <a:pt x="46" y="75"/>
                  <a:pt x="51" y="72"/>
                </a:cubicBezTo>
                <a:cubicBezTo>
                  <a:pt x="52" y="64"/>
                  <a:pt x="52" y="64"/>
                  <a:pt x="52" y="64"/>
                </a:cubicBezTo>
                <a:cubicBezTo>
                  <a:pt x="62" y="58"/>
                  <a:pt x="69" y="47"/>
                  <a:pt x="69" y="34"/>
                </a:cubicBezTo>
                <a:cubicBezTo>
                  <a:pt x="69" y="15"/>
                  <a:pt x="53" y="0"/>
                  <a:pt x="34" y="0"/>
                </a:cubicBezTo>
                <a:close/>
                <a:moveTo>
                  <a:pt x="47" y="60"/>
                </a:moveTo>
                <a:cubicBezTo>
                  <a:pt x="46" y="68"/>
                  <a:pt x="46" y="68"/>
                  <a:pt x="46" y="68"/>
                </a:cubicBezTo>
                <a:cubicBezTo>
                  <a:pt x="46" y="68"/>
                  <a:pt x="43" y="70"/>
                  <a:pt x="34" y="70"/>
                </a:cubicBezTo>
                <a:cubicBezTo>
                  <a:pt x="25" y="70"/>
                  <a:pt x="22" y="68"/>
                  <a:pt x="22" y="68"/>
                </a:cubicBezTo>
                <a:cubicBezTo>
                  <a:pt x="21" y="60"/>
                  <a:pt x="21" y="60"/>
                  <a:pt x="21" y="60"/>
                </a:cubicBezTo>
                <a:cubicBezTo>
                  <a:pt x="12" y="55"/>
                  <a:pt x="6" y="45"/>
                  <a:pt x="6" y="34"/>
                </a:cubicBezTo>
                <a:cubicBezTo>
                  <a:pt x="6" y="19"/>
                  <a:pt x="18" y="6"/>
                  <a:pt x="34" y="6"/>
                </a:cubicBezTo>
                <a:cubicBezTo>
                  <a:pt x="50" y="6"/>
                  <a:pt x="63" y="19"/>
                  <a:pt x="63" y="34"/>
                </a:cubicBezTo>
                <a:cubicBezTo>
                  <a:pt x="63" y="45"/>
                  <a:pt x="56" y="55"/>
                  <a:pt x="47" y="60"/>
                </a:cubicBezTo>
                <a:close/>
                <a:moveTo>
                  <a:pt x="20" y="87"/>
                </a:moveTo>
                <a:cubicBezTo>
                  <a:pt x="20" y="92"/>
                  <a:pt x="20" y="92"/>
                  <a:pt x="20" y="92"/>
                </a:cubicBezTo>
                <a:cubicBezTo>
                  <a:pt x="20" y="92"/>
                  <a:pt x="21" y="94"/>
                  <a:pt x="25" y="95"/>
                </a:cubicBezTo>
                <a:cubicBezTo>
                  <a:pt x="25" y="98"/>
                  <a:pt x="25" y="98"/>
                  <a:pt x="25" y="98"/>
                </a:cubicBezTo>
                <a:cubicBezTo>
                  <a:pt x="25" y="98"/>
                  <a:pt x="27" y="100"/>
                  <a:pt x="34" y="100"/>
                </a:cubicBezTo>
                <a:cubicBezTo>
                  <a:pt x="41" y="100"/>
                  <a:pt x="43" y="98"/>
                  <a:pt x="43" y="98"/>
                </a:cubicBezTo>
                <a:cubicBezTo>
                  <a:pt x="43" y="95"/>
                  <a:pt x="43" y="95"/>
                  <a:pt x="43" y="95"/>
                </a:cubicBezTo>
                <a:cubicBezTo>
                  <a:pt x="47" y="94"/>
                  <a:pt x="48" y="92"/>
                  <a:pt x="48" y="92"/>
                </a:cubicBezTo>
                <a:cubicBezTo>
                  <a:pt x="49" y="87"/>
                  <a:pt x="49" y="87"/>
                  <a:pt x="49" y="87"/>
                </a:cubicBezTo>
                <a:cubicBezTo>
                  <a:pt x="44" y="88"/>
                  <a:pt x="39" y="89"/>
                  <a:pt x="34" y="89"/>
                </a:cubicBezTo>
                <a:cubicBezTo>
                  <a:pt x="29" y="89"/>
                  <a:pt x="24" y="88"/>
                  <a:pt x="20" y="87"/>
                </a:cubicBezTo>
                <a:close/>
                <a:moveTo>
                  <a:pt x="18" y="77"/>
                </a:moveTo>
                <a:cubicBezTo>
                  <a:pt x="19" y="82"/>
                  <a:pt x="19" y="82"/>
                  <a:pt x="19" y="82"/>
                </a:cubicBezTo>
                <a:cubicBezTo>
                  <a:pt x="23" y="84"/>
                  <a:pt x="29" y="85"/>
                  <a:pt x="34" y="85"/>
                </a:cubicBezTo>
                <a:cubicBezTo>
                  <a:pt x="40" y="85"/>
                  <a:pt x="45" y="84"/>
                  <a:pt x="49" y="82"/>
                </a:cubicBezTo>
                <a:cubicBezTo>
                  <a:pt x="50" y="77"/>
                  <a:pt x="50" y="77"/>
                  <a:pt x="50" y="77"/>
                </a:cubicBezTo>
                <a:cubicBezTo>
                  <a:pt x="45" y="79"/>
                  <a:pt x="40" y="80"/>
                  <a:pt x="34" y="80"/>
                </a:cubicBezTo>
                <a:cubicBezTo>
                  <a:pt x="28" y="80"/>
                  <a:pt x="23" y="79"/>
                  <a:pt x="18" y="77"/>
                </a:cubicBezTo>
                <a:close/>
                <a:moveTo>
                  <a:pt x="34" y="14"/>
                </a:moveTo>
                <a:cubicBezTo>
                  <a:pt x="35" y="14"/>
                  <a:pt x="36" y="13"/>
                  <a:pt x="36" y="12"/>
                </a:cubicBezTo>
                <a:cubicBezTo>
                  <a:pt x="36" y="11"/>
                  <a:pt x="35" y="10"/>
                  <a:pt x="34" y="10"/>
                </a:cubicBezTo>
                <a:cubicBezTo>
                  <a:pt x="21" y="10"/>
                  <a:pt x="10" y="21"/>
                  <a:pt x="10" y="34"/>
                </a:cubicBezTo>
                <a:cubicBezTo>
                  <a:pt x="10" y="35"/>
                  <a:pt x="11" y="36"/>
                  <a:pt x="12" y="36"/>
                </a:cubicBezTo>
                <a:cubicBezTo>
                  <a:pt x="13" y="36"/>
                  <a:pt x="14" y="35"/>
                  <a:pt x="14" y="34"/>
                </a:cubicBezTo>
                <a:cubicBezTo>
                  <a:pt x="14" y="23"/>
                  <a:pt x="23" y="14"/>
                  <a:pt x="34" y="14"/>
                </a:cubicBezTo>
                <a:close/>
                <a:moveTo>
                  <a:pt x="42" y="47"/>
                </a:moveTo>
                <a:cubicBezTo>
                  <a:pt x="34" y="33"/>
                  <a:pt x="34" y="33"/>
                  <a:pt x="34" y="33"/>
                </a:cubicBezTo>
                <a:cubicBezTo>
                  <a:pt x="26" y="47"/>
                  <a:pt x="26" y="47"/>
                  <a:pt x="26" y="47"/>
                </a:cubicBezTo>
                <a:cubicBezTo>
                  <a:pt x="23" y="40"/>
                  <a:pt x="23" y="40"/>
                  <a:pt x="23" y="40"/>
                </a:cubicBezTo>
                <a:cubicBezTo>
                  <a:pt x="18" y="43"/>
                  <a:pt x="18" y="43"/>
                  <a:pt x="18" y="43"/>
                </a:cubicBezTo>
                <a:cubicBezTo>
                  <a:pt x="26" y="59"/>
                  <a:pt x="26" y="59"/>
                  <a:pt x="26" y="59"/>
                </a:cubicBezTo>
                <a:cubicBezTo>
                  <a:pt x="34" y="44"/>
                  <a:pt x="34" y="44"/>
                  <a:pt x="34" y="44"/>
                </a:cubicBezTo>
                <a:cubicBezTo>
                  <a:pt x="42" y="59"/>
                  <a:pt x="42" y="59"/>
                  <a:pt x="42" y="59"/>
                </a:cubicBezTo>
                <a:cubicBezTo>
                  <a:pt x="50" y="43"/>
                  <a:pt x="50" y="43"/>
                  <a:pt x="50" y="43"/>
                </a:cubicBezTo>
                <a:cubicBezTo>
                  <a:pt x="45" y="40"/>
                  <a:pt x="45" y="40"/>
                  <a:pt x="45" y="40"/>
                </a:cubicBezTo>
                <a:lnTo>
                  <a:pt x="42" y="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/>
          </a:p>
        </p:txBody>
      </p:sp>
      <p:sp>
        <p:nvSpPr>
          <p:cNvPr id="20" name="Oval 113"/>
          <p:cNvSpPr/>
          <p:nvPr/>
        </p:nvSpPr>
        <p:spPr>
          <a:xfrm>
            <a:off x="3669416" y="4388361"/>
            <a:ext cx="335956" cy="340468"/>
          </a:xfrm>
          <a:prstGeom prst="ellipse">
            <a:avLst/>
          </a:prstGeom>
          <a:solidFill>
            <a:srgbClr val="0CBED4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/>
              <a:t>1</a:t>
            </a:r>
            <a:endParaRPr lang="ko-KR" altLang="en-US" sz="1600" b="1" dirty="0"/>
          </a:p>
        </p:txBody>
      </p:sp>
      <p:sp>
        <p:nvSpPr>
          <p:cNvPr id="21" name="Oval 133"/>
          <p:cNvSpPr/>
          <p:nvPr/>
        </p:nvSpPr>
        <p:spPr>
          <a:xfrm>
            <a:off x="3956334" y="3646212"/>
            <a:ext cx="347422" cy="340468"/>
          </a:xfrm>
          <a:prstGeom prst="ellipse">
            <a:avLst/>
          </a:prstGeom>
          <a:solidFill>
            <a:srgbClr val="FDB913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2</a:t>
            </a:r>
            <a:endParaRPr lang="ko-KR" altLang="en-US" sz="1600" dirty="0"/>
          </a:p>
        </p:txBody>
      </p:sp>
      <p:sp>
        <p:nvSpPr>
          <p:cNvPr id="22" name="Oval 81"/>
          <p:cNvSpPr/>
          <p:nvPr/>
        </p:nvSpPr>
        <p:spPr>
          <a:xfrm>
            <a:off x="4694077" y="3286891"/>
            <a:ext cx="335956" cy="323888"/>
          </a:xfrm>
          <a:prstGeom prst="ellipse">
            <a:avLst/>
          </a:prstGeom>
          <a:solidFill>
            <a:srgbClr val="8466AC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3</a:t>
            </a:r>
            <a:endParaRPr lang="ko-KR" altLang="en-US" sz="1600" dirty="0"/>
          </a:p>
        </p:txBody>
      </p:sp>
      <p:sp>
        <p:nvSpPr>
          <p:cNvPr id="23" name="Oval 143"/>
          <p:cNvSpPr/>
          <p:nvPr/>
        </p:nvSpPr>
        <p:spPr>
          <a:xfrm>
            <a:off x="5557188" y="3665528"/>
            <a:ext cx="337024" cy="349397"/>
          </a:xfrm>
          <a:prstGeom prst="ellipse">
            <a:avLst/>
          </a:prstGeom>
          <a:solidFill>
            <a:srgbClr val="F05323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/>
              <a:t>4</a:t>
            </a:r>
            <a:endParaRPr lang="ko-KR" altLang="en-US" sz="1600" dirty="0"/>
          </a:p>
        </p:txBody>
      </p:sp>
      <p:sp>
        <p:nvSpPr>
          <p:cNvPr id="24" name="Oval 123"/>
          <p:cNvSpPr/>
          <p:nvPr/>
        </p:nvSpPr>
        <p:spPr>
          <a:xfrm>
            <a:off x="5805751" y="4366328"/>
            <a:ext cx="334878" cy="344775"/>
          </a:xfrm>
          <a:prstGeom prst="ellipse">
            <a:avLst/>
          </a:prstGeom>
          <a:solidFill>
            <a:srgbClr val="86BE40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</a:t>
            </a:r>
            <a:endParaRPr lang="ko-KR" altLang="en-US" sz="1600" dirty="0"/>
          </a:p>
        </p:txBody>
      </p:sp>
      <p:sp>
        <p:nvSpPr>
          <p:cNvPr id="25" name="직사각형 24"/>
          <p:cNvSpPr/>
          <p:nvPr/>
        </p:nvSpPr>
        <p:spPr>
          <a:xfrm>
            <a:off x="2083158" y="4059367"/>
            <a:ext cx="913968" cy="11633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b="1" dirty="0">
                <a:solidFill>
                  <a:srgbClr val="111111"/>
                </a:solidFill>
              </a:rPr>
              <a:t>Disease</a:t>
            </a:r>
            <a:r>
              <a:rPr lang="en-US" altLang="ko-KR" sz="1200" dirty="0">
                <a:solidFill>
                  <a:srgbClr val="111111"/>
                </a:solidFill>
              </a:rPr>
              <a:t> </a:t>
            </a:r>
          </a:p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Microarray </a:t>
            </a:r>
          </a:p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Global Data</a:t>
            </a:r>
          </a:p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 Analysis</a:t>
            </a:r>
          </a:p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Model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231802" y="2974243"/>
            <a:ext cx="1220398" cy="72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b="1" dirty="0">
                <a:solidFill>
                  <a:srgbClr val="111111"/>
                </a:solidFill>
              </a:rPr>
              <a:t>Drug</a:t>
            </a:r>
            <a:r>
              <a:rPr lang="en-US" altLang="ko-KR" sz="1200" dirty="0">
                <a:solidFill>
                  <a:srgbClr val="111111"/>
                </a:solidFill>
              </a:rPr>
              <a:t> Microarray</a:t>
            </a:r>
          </a:p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Global Data </a:t>
            </a:r>
          </a:p>
          <a:p>
            <a:pPr algn="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 Analysis Model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3783264" y="2087954"/>
            <a:ext cx="2219710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b="1" dirty="0">
                <a:solidFill>
                  <a:srgbClr val="111111"/>
                </a:solidFill>
              </a:rPr>
              <a:t>Clinical Information</a:t>
            </a:r>
            <a:r>
              <a:rPr lang="en-US" altLang="ko-KR" sz="1200" dirty="0">
                <a:solidFill>
                  <a:srgbClr val="111111"/>
                </a:solidFill>
              </a:rPr>
              <a:t>(Image, Etc.)</a:t>
            </a:r>
            <a:endParaRPr lang="en-US" altLang="ko-KR" sz="1200" b="1" dirty="0">
              <a:solidFill>
                <a:srgbClr val="111111"/>
              </a:solidFill>
            </a:endParaRPr>
          </a:p>
          <a:p>
            <a:pPr algn="ctr"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Analysis Model</a:t>
            </a:r>
          </a:p>
        </p:txBody>
      </p:sp>
      <p:sp>
        <p:nvSpPr>
          <p:cNvPr id="28" name="Freeform 59"/>
          <p:cNvSpPr>
            <a:spLocks noEditPoints="1"/>
          </p:cNvSpPr>
          <p:nvPr/>
        </p:nvSpPr>
        <p:spPr bwMode="auto">
          <a:xfrm>
            <a:off x="6297705" y="4368912"/>
            <a:ext cx="327346" cy="277532"/>
          </a:xfrm>
          <a:custGeom>
            <a:avLst/>
            <a:gdLst>
              <a:gd name="T0" fmla="*/ 4 w 92"/>
              <a:gd name="T1" fmla="*/ 74 h 78"/>
              <a:gd name="T2" fmla="*/ 8 w 92"/>
              <a:gd name="T3" fmla="*/ 78 h 78"/>
              <a:gd name="T4" fmla="*/ 25 w 92"/>
              <a:gd name="T5" fmla="*/ 78 h 78"/>
              <a:gd name="T6" fmla="*/ 25 w 92"/>
              <a:gd name="T7" fmla="*/ 42 h 78"/>
              <a:gd name="T8" fmla="*/ 4 w 92"/>
              <a:gd name="T9" fmla="*/ 63 h 78"/>
              <a:gd name="T10" fmla="*/ 4 w 92"/>
              <a:gd name="T11" fmla="*/ 74 h 78"/>
              <a:gd name="T12" fmla="*/ 33 w 92"/>
              <a:gd name="T13" fmla="*/ 51 h 78"/>
              <a:gd name="T14" fmla="*/ 33 w 92"/>
              <a:gd name="T15" fmla="*/ 78 h 78"/>
              <a:gd name="T16" fmla="*/ 53 w 92"/>
              <a:gd name="T17" fmla="*/ 78 h 78"/>
              <a:gd name="T18" fmla="*/ 53 w 92"/>
              <a:gd name="T19" fmla="*/ 53 h 78"/>
              <a:gd name="T20" fmla="*/ 45 w 92"/>
              <a:gd name="T21" fmla="*/ 62 h 78"/>
              <a:gd name="T22" fmla="*/ 33 w 92"/>
              <a:gd name="T23" fmla="*/ 51 h 78"/>
              <a:gd name="T24" fmla="*/ 62 w 92"/>
              <a:gd name="T25" fmla="*/ 45 h 78"/>
              <a:gd name="T26" fmla="*/ 62 w 92"/>
              <a:gd name="T27" fmla="*/ 78 h 78"/>
              <a:gd name="T28" fmla="*/ 78 w 92"/>
              <a:gd name="T29" fmla="*/ 78 h 78"/>
              <a:gd name="T30" fmla="*/ 82 w 92"/>
              <a:gd name="T31" fmla="*/ 74 h 78"/>
              <a:gd name="T32" fmla="*/ 82 w 92"/>
              <a:gd name="T33" fmla="*/ 25 h 78"/>
              <a:gd name="T34" fmla="*/ 64 w 92"/>
              <a:gd name="T35" fmla="*/ 42 h 78"/>
              <a:gd name="T36" fmla="*/ 62 w 92"/>
              <a:gd name="T37" fmla="*/ 45 h 78"/>
              <a:gd name="T38" fmla="*/ 74 w 92"/>
              <a:gd name="T39" fmla="*/ 2 h 78"/>
              <a:gd name="T40" fmla="*/ 70 w 92"/>
              <a:gd name="T41" fmla="*/ 6 h 78"/>
              <a:gd name="T42" fmla="*/ 74 w 92"/>
              <a:gd name="T43" fmla="*/ 9 h 78"/>
              <a:gd name="T44" fmla="*/ 78 w 92"/>
              <a:gd name="T45" fmla="*/ 9 h 78"/>
              <a:gd name="T46" fmla="*/ 45 w 92"/>
              <a:gd name="T47" fmla="*/ 42 h 78"/>
              <a:gd name="T48" fmla="*/ 25 w 92"/>
              <a:gd name="T49" fmla="*/ 23 h 78"/>
              <a:gd name="T50" fmla="*/ 2 w 92"/>
              <a:gd name="T51" fmla="*/ 46 h 78"/>
              <a:gd name="T52" fmla="*/ 2 w 92"/>
              <a:gd name="T53" fmla="*/ 51 h 78"/>
              <a:gd name="T54" fmla="*/ 7 w 92"/>
              <a:gd name="T55" fmla="*/ 51 h 78"/>
              <a:gd name="T56" fmla="*/ 25 w 92"/>
              <a:gd name="T57" fmla="*/ 33 h 78"/>
              <a:gd name="T58" fmla="*/ 45 w 92"/>
              <a:gd name="T59" fmla="*/ 53 h 78"/>
              <a:gd name="T60" fmla="*/ 83 w 92"/>
              <a:gd name="T61" fmla="*/ 14 h 78"/>
              <a:gd name="T62" fmla="*/ 83 w 92"/>
              <a:gd name="T63" fmla="*/ 18 h 78"/>
              <a:gd name="T64" fmla="*/ 86 w 92"/>
              <a:gd name="T65" fmla="*/ 22 h 78"/>
              <a:gd name="T66" fmla="*/ 87 w 92"/>
              <a:gd name="T67" fmla="*/ 22 h 78"/>
              <a:gd name="T68" fmla="*/ 90 w 92"/>
              <a:gd name="T69" fmla="*/ 18 h 78"/>
              <a:gd name="T70" fmla="*/ 92 w 92"/>
              <a:gd name="T71" fmla="*/ 0 h 78"/>
              <a:gd name="T72" fmla="*/ 74 w 92"/>
              <a:gd name="T73" fmla="*/ 2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2" h="78">
                <a:moveTo>
                  <a:pt x="4" y="74"/>
                </a:moveTo>
                <a:cubicBezTo>
                  <a:pt x="4" y="76"/>
                  <a:pt x="6" y="78"/>
                  <a:pt x="8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5" y="42"/>
                  <a:pt x="25" y="42"/>
                  <a:pt x="25" y="42"/>
                </a:cubicBezTo>
                <a:cubicBezTo>
                  <a:pt x="4" y="63"/>
                  <a:pt x="4" y="63"/>
                  <a:pt x="4" y="63"/>
                </a:cubicBezTo>
                <a:lnTo>
                  <a:pt x="4" y="74"/>
                </a:lnTo>
                <a:close/>
                <a:moveTo>
                  <a:pt x="33" y="51"/>
                </a:moveTo>
                <a:cubicBezTo>
                  <a:pt x="33" y="78"/>
                  <a:pt x="33" y="78"/>
                  <a:pt x="3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53"/>
                  <a:pt x="53" y="53"/>
                  <a:pt x="53" y="53"/>
                </a:cubicBezTo>
                <a:cubicBezTo>
                  <a:pt x="45" y="62"/>
                  <a:pt x="45" y="62"/>
                  <a:pt x="45" y="62"/>
                </a:cubicBezTo>
                <a:lnTo>
                  <a:pt x="33" y="51"/>
                </a:lnTo>
                <a:close/>
                <a:moveTo>
                  <a:pt x="62" y="45"/>
                </a:moveTo>
                <a:cubicBezTo>
                  <a:pt x="62" y="78"/>
                  <a:pt x="62" y="78"/>
                  <a:pt x="62" y="78"/>
                </a:cubicBezTo>
                <a:cubicBezTo>
                  <a:pt x="78" y="78"/>
                  <a:pt x="78" y="78"/>
                  <a:pt x="78" y="78"/>
                </a:cubicBezTo>
                <a:cubicBezTo>
                  <a:pt x="80" y="78"/>
                  <a:pt x="82" y="76"/>
                  <a:pt x="82" y="74"/>
                </a:cubicBezTo>
                <a:cubicBezTo>
                  <a:pt x="82" y="25"/>
                  <a:pt x="82" y="25"/>
                  <a:pt x="82" y="25"/>
                </a:cubicBezTo>
                <a:cubicBezTo>
                  <a:pt x="64" y="42"/>
                  <a:pt x="64" y="42"/>
                  <a:pt x="64" y="42"/>
                </a:cubicBezTo>
                <a:lnTo>
                  <a:pt x="62" y="45"/>
                </a:lnTo>
                <a:close/>
                <a:moveTo>
                  <a:pt x="74" y="2"/>
                </a:moveTo>
                <a:cubicBezTo>
                  <a:pt x="72" y="2"/>
                  <a:pt x="70" y="4"/>
                  <a:pt x="70" y="6"/>
                </a:cubicBezTo>
                <a:cubicBezTo>
                  <a:pt x="71" y="8"/>
                  <a:pt x="72" y="9"/>
                  <a:pt x="74" y="9"/>
                </a:cubicBezTo>
                <a:cubicBezTo>
                  <a:pt x="78" y="9"/>
                  <a:pt x="78" y="9"/>
                  <a:pt x="78" y="9"/>
                </a:cubicBezTo>
                <a:cubicBezTo>
                  <a:pt x="45" y="42"/>
                  <a:pt x="45" y="42"/>
                  <a:pt x="45" y="42"/>
                </a:cubicBezTo>
                <a:cubicBezTo>
                  <a:pt x="25" y="23"/>
                  <a:pt x="25" y="23"/>
                  <a:pt x="25" y="23"/>
                </a:cubicBezTo>
                <a:cubicBezTo>
                  <a:pt x="2" y="46"/>
                  <a:pt x="2" y="46"/>
                  <a:pt x="2" y="46"/>
                </a:cubicBezTo>
                <a:cubicBezTo>
                  <a:pt x="0" y="47"/>
                  <a:pt x="0" y="49"/>
                  <a:pt x="2" y="51"/>
                </a:cubicBezTo>
                <a:cubicBezTo>
                  <a:pt x="3" y="52"/>
                  <a:pt x="6" y="52"/>
                  <a:pt x="7" y="51"/>
                </a:cubicBezTo>
                <a:cubicBezTo>
                  <a:pt x="25" y="33"/>
                  <a:pt x="25" y="33"/>
                  <a:pt x="25" y="33"/>
                </a:cubicBezTo>
                <a:cubicBezTo>
                  <a:pt x="45" y="53"/>
                  <a:pt x="45" y="53"/>
                  <a:pt x="45" y="53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20"/>
                  <a:pt x="84" y="21"/>
                  <a:pt x="86" y="22"/>
                </a:cubicBezTo>
                <a:cubicBezTo>
                  <a:pt x="87" y="22"/>
                  <a:pt x="87" y="22"/>
                  <a:pt x="87" y="22"/>
                </a:cubicBezTo>
                <a:cubicBezTo>
                  <a:pt x="89" y="22"/>
                  <a:pt x="90" y="20"/>
                  <a:pt x="90" y="18"/>
                </a:cubicBezTo>
                <a:cubicBezTo>
                  <a:pt x="92" y="0"/>
                  <a:pt x="92" y="0"/>
                  <a:pt x="92" y="0"/>
                </a:cubicBezTo>
                <a:lnTo>
                  <a:pt x="74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/>
          </a:p>
        </p:txBody>
      </p:sp>
      <p:sp>
        <p:nvSpPr>
          <p:cNvPr id="29" name="직사각형 28"/>
          <p:cNvSpPr/>
          <p:nvPr/>
        </p:nvSpPr>
        <p:spPr>
          <a:xfrm>
            <a:off x="6484135" y="3009608"/>
            <a:ext cx="1386213" cy="941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b="1" dirty="0">
                <a:solidFill>
                  <a:srgbClr val="111111"/>
                </a:solidFill>
              </a:rPr>
              <a:t>Race-Specification </a:t>
            </a:r>
          </a:p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Analysis Model</a:t>
            </a:r>
          </a:p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by Genome, NGS, </a:t>
            </a:r>
          </a:p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Microbiome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83078" y="4255926"/>
            <a:ext cx="1229439" cy="9417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Race-Specific </a:t>
            </a:r>
          </a:p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b="1" dirty="0">
                <a:solidFill>
                  <a:srgbClr val="111111"/>
                </a:solidFill>
              </a:rPr>
              <a:t>Drug Side Effect</a:t>
            </a:r>
            <a:r>
              <a:rPr lang="en-US" altLang="ko-KR" sz="1200" dirty="0">
                <a:solidFill>
                  <a:srgbClr val="111111"/>
                </a:solidFill>
              </a:rPr>
              <a:t> </a:t>
            </a:r>
          </a:p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 err="1">
                <a:solidFill>
                  <a:srgbClr val="111111"/>
                </a:solidFill>
              </a:rPr>
              <a:t>BigData</a:t>
            </a:r>
            <a:r>
              <a:rPr lang="en-US" altLang="ko-KR" sz="1200" dirty="0">
                <a:solidFill>
                  <a:srgbClr val="111111"/>
                </a:solidFill>
              </a:rPr>
              <a:t> Analysis</a:t>
            </a:r>
          </a:p>
          <a:p>
            <a:pPr fontAlgn="ctr" latinLnBrk="0">
              <a:spcBef>
                <a:spcPct val="10000"/>
              </a:spcBef>
              <a:spcAft>
                <a:spcPct val="10000"/>
              </a:spcAft>
              <a:buClr>
                <a:schemeClr val="bg2"/>
              </a:buClr>
            </a:pPr>
            <a:r>
              <a:rPr lang="en-US" altLang="ko-KR" sz="1200" dirty="0">
                <a:solidFill>
                  <a:srgbClr val="111111"/>
                </a:solidFill>
              </a:rPr>
              <a:t>Model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4C82881-6808-4FA4-BB5F-11E4F0D8F7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6" t="6164" r="12463" b="22365"/>
          <a:stretch/>
        </p:blipFill>
        <p:spPr>
          <a:xfrm>
            <a:off x="4187010" y="4946551"/>
            <a:ext cx="1412215" cy="413043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974714" y="1998975"/>
            <a:ext cx="6037804" cy="4051633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974713" y="5749324"/>
            <a:ext cx="6037803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j-ea"/>
              </a:rPr>
              <a:t>Race-Specific Drug Development/Repositioning Platform</a:t>
            </a:r>
            <a:endParaRPr lang="ko-KR" altLang="en-US" sz="1200" b="1" dirty="0"/>
          </a:p>
        </p:txBody>
      </p:sp>
      <p:pic>
        <p:nvPicPr>
          <p:cNvPr id="34" name="그림 33" descr="เคมี ไอคอน วิทยาศาสตร์ · กราฟิก ...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2"/>
          <a:stretch/>
        </p:blipFill>
        <p:spPr>
          <a:xfrm>
            <a:off x="330738" y="3811703"/>
            <a:ext cx="1099045" cy="1258098"/>
          </a:xfrm>
          <a:prstGeom prst="rect">
            <a:avLst/>
          </a:prstGeom>
        </p:spPr>
      </p:pic>
      <p:pic>
        <p:nvPicPr>
          <p:cNvPr id="35" name="그림 34" descr="Clipart - &lt;strong&gt;DNA&lt;/strong&gt;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3" y="2300535"/>
            <a:ext cx="453363" cy="667460"/>
          </a:xfrm>
          <a:prstGeom prst="rect">
            <a:avLst/>
          </a:prstGeom>
        </p:spPr>
      </p:pic>
      <p:sp>
        <p:nvSpPr>
          <p:cNvPr id="36" name="Arc 75"/>
          <p:cNvSpPr>
            <a:spLocks/>
          </p:cNvSpPr>
          <p:nvPr/>
        </p:nvSpPr>
        <p:spPr bwMode="auto">
          <a:xfrm rot="19750822">
            <a:off x="1164362" y="2505104"/>
            <a:ext cx="614894" cy="44124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4687"/>
              <a:gd name="T2" fmla="*/ 21378 w 21600"/>
              <a:gd name="T3" fmla="*/ 24687 h 24687"/>
              <a:gd name="T4" fmla="*/ 0 w 21600"/>
              <a:gd name="T5" fmla="*/ 21600 h 24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68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632"/>
                  <a:pt x="21525" y="23664"/>
                  <a:pt x="21378" y="24687"/>
                </a:cubicBezTo>
              </a:path>
              <a:path w="21600" h="2468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632"/>
                  <a:pt x="21525" y="23664"/>
                  <a:pt x="21378" y="24687"/>
                </a:cubicBezTo>
                <a:lnTo>
                  <a:pt x="0" y="21600"/>
                </a:lnTo>
                <a:close/>
              </a:path>
            </a:pathLst>
          </a:cu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lIns="82124" tIns="41061" rIns="82124" bIns="41061"/>
          <a:lstStyle/>
          <a:p>
            <a:endParaRPr lang="ko-KR" altLang="en-US"/>
          </a:p>
        </p:txBody>
      </p:sp>
      <p:sp>
        <p:nvSpPr>
          <p:cNvPr id="37" name="Arc 75"/>
          <p:cNvSpPr>
            <a:spLocks/>
          </p:cNvSpPr>
          <p:nvPr/>
        </p:nvSpPr>
        <p:spPr bwMode="auto">
          <a:xfrm rot="18334699">
            <a:off x="1219907" y="3996086"/>
            <a:ext cx="614894" cy="441248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4687"/>
              <a:gd name="T2" fmla="*/ 21378 w 21600"/>
              <a:gd name="T3" fmla="*/ 24687 h 24687"/>
              <a:gd name="T4" fmla="*/ 0 w 21600"/>
              <a:gd name="T5" fmla="*/ 21600 h 24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4687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632"/>
                  <a:pt x="21525" y="23664"/>
                  <a:pt x="21378" y="24687"/>
                </a:cubicBezTo>
              </a:path>
              <a:path w="21600" h="24687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2632"/>
                  <a:pt x="21525" y="23664"/>
                  <a:pt x="21378" y="24687"/>
                </a:cubicBezTo>
                <a:lnTo>
                  <a:pt x="0" y="21600"/>
                </a:lnTo>
                <a:close/>
              </a:path>
            </a:pathLst>
          </a:custGeom>
          <a:noFill/>
          <a:ln w="76200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lIns="82124" tIns="41061" rIns="82124" bIns="41061"/>
          <a:lstStyle/>
          <a:p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8939" y="3007139"/>
            <a:ext cx="15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Disease Microarray</a:t>
            </a:r>
            <a:endParaRPr lang="ko-KR" alt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16948" y="4724523"/>
            <a:ext cx="150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Approved Drug(s)</a:t>
            </a:r>
          </a:p>
          <a:p>
            <a:r>
              <a:rPr lang="en-US" altLang="ko-KR" sz="1200" b="1" dirty="0"/>
              <a:t>Or any small chemical Microarray</a:t>
            </a:r>
            <a:endParaRPr lang="ko-KR" altLang="en-US" sz="1200" b="1" dirty="0"/>
          </a:p>
        </p:txBody>
      </p:sp>
      <p:grpSp>
        <p:nvGrpSpPr>
          <p:cNvPr id="40" name="Group 145"/>
          <p:cNvGrpSpPr>
            <a:grpSpLocks/>
          </p:cNvGrpSpPr>
          <p:nvPr/>
        </p:nvGrpSpPr>
        <p:grpSpPr bwMode="auto">
          <a:xfrm>
            <a:off x="8120962" y="3841085"/>
            <a:ext cx="878814" cy="436563"/>
            <a:chOff x="2689" y="588"/>
            <a:chExt cx="511" cy="275"/>
          </a:xfrm>
        </p:grpSpPr>
        <p:sp>
          <p:nvSpPr>
            <p:cNvPr id="41" name="Freeform 10"/>
            <p:cNvSpPr>
              <a:spLocks/>
            </p:cNvSpPr>
            <p:nvPr/>
          </p:nvSpPr>
          <p:spPr bwMode="auto">
            <a:xfrm flipH="1">
              <a:off x="2689" y="588"/>
              <a:ext cx="289" cy="275"/>
            </a:xfrm>
            <a:custGeom>
              <a:avLst/>
              <a:gdLst/>
              <a:ahLst/>
              <a:cxnLst>
                <a:cxn ang="0">
                  <a:pos x="0" y="279"/>
                </a:cxn>
                <a:cxn ang="0">
                  <a:pos x="279" y="0"/>
                </a:cxn>
                <a:cxn ang="0">
                  <a:pos x="359" y="81"/>
                </a:cxn>
                <a:cxn ang="0">
                  <a:pos x="206" y="234"/>
                </a:cxn>
                <a:cxn ang="0">
                  <a:pos x="595" y="234"/>
                </a:cxn>
                <a:cxn ang="0">
                  <a:pos x="595" y="326"/>
                </a:cxn>
                <a:cxn ang="0">
                  <a:pos x="206" y="326"/>
                </a:cxn>
                <a:cxn ang="0">
                  <a:pos x="359" y="478"/>
                </a:cxn>
                <a:cxn ang="0">
                  <a:pos x="279" y="558"/>
                </a:cxn>
                <a:cxn ang="0">
                  <a:pos x="0" y="279"/>
                </a:cxn>
              </a:cxnLst>
              <a:rect l="0" t="0" r="r" b="b"/>
              <a:pathLst>
                <a:path w="595" h="558">
                  <a:moveTo>
                    <a:pt x="0" y="279"/>
                  </a:moveTo>
                  <a:lnTo>
                    <a:pt x="279" y="0"/>
                  </a:lnTo>
                  <a:lnTo>
                    <a:pt x="359" y="81"/>
                  </a:lnTo>
                  <a:lnTo>
                    <a:pt x="206" y="234"/>
                  </a:lnTo>
                  <a:lnTo>
                    <a:pt x="595" y="234"/>
                  </a:lnTo>
                  <a:lnTo>
                    <a:pt x="595" y="326"/>
                  </a:lnTo>
                  <a:lnTo>
                    <a:pt x="206" y="326"/>
                  </a:lnTo>
                  <a:lnTo>
                    <a:pt x="359" y="478"/>
                  </a:lnTo>
                  <a:lnTo>
                    <a:pt x="279" y="558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FF0000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2914" y="588"/>
              <a:ext cx="176" cy="275"/>
            </a:xfrm>
            <a:custGeom>
              <a:avLst/>
              <a:gdLst/>
              <a:ahLst/>
              <a:cxnLst>
                <a:cxn ang="0">
                  <a:pos x="230" y="179"/>
                </a:cxn>
                <a:cxn ang="0">
                  <a:pos x="51" y="0"/>
                </a:cxn>
                <a:cxn ang="0">
                  <a:pos x="0" y="52"/>
                </a:cxn>
                <a:cxn ang="0">
                  <a:pos x="126" y="182"/>
                </a:cxn>
                <a:cxn ang="0">
                  <a:pos x="0" y="306"/>
                </a:cxn>
                <a:cxn ang="0">
                  <a:pos x="51" y="357"/>
                </a:cxn>
                <a:cxn ang="0">
                  <a:pos x="230" y="179"/>
                </a:cxn>
              </a:cxnLst>
              <a:rect l="0" t="0" r="r" b="b"/>
              <a:pathLst>
                <a:path w="230" h="357">
                  <a:moveTo>
                    <a:pt x="230" y="179"/>
                  </a:moveTo>
                  <a:lnTo>
                    <a:pt x="51" y="0"/>
                  </a:lnTo>
                  <a:lnTo>
                    <a:pt x="0" y="52"/>
                  </a:lnTo>
                  <a:lnTo>
                    <a:pt x="126" y="182"/>
                  </a:lnTo>
                  <a:lnTo>
                    <a:pt x="0" y="306"/>
                  </a:lnTo>
                  <a:lnTo>
                    <a:pt x="51" y="357"/>
                  </a:lnTo>
                  <a:lnTo>
                    <a:pt x="230" y="179"/>
                  </a:lnTo>
                  <a:close/>
                </a:path>
              </a:pathLst>
            </a:custGeom>
            <a:solidFill>
              <a:srgbClr val="F08484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12"/>
            <p:cNvSpPr>
              <a:spLocks/>
            </p:cNvSpPr>
            <p:nvPr/>
          </p:nvSpPr>
          <p:spPr bwMode="auto">
            <a:xfrm>
              <a:off x="3026" y="588"/>
              <a:ext cx="174" cy="275"/>
            </a:xfrm>
            <a:custGeom>
              <a:avLst/>
              <a:gdLst/>
              <a:ahLst/>
              <a:cxnLst>
                <a:cxn ang="0">
                  <a:pos x="230" y="179"/>
                </a:cxn>
                <a:cxn ang="0">
                  <a:pos x="51" y="0"/>
                </a:cxn>
                <a:cxn ang="0">
                  <a:pos x="0" y="52"/>
                </a:cxn>
                <a:cxn ang="0">
                  <a:pos x="126" y="182"/>
                </a:cxn>
                <a:cxn ang="0">
                  <a:pos x="0" y="306"/>
                </a:cxn>
                <a:cxn ang="0">
                  <a:pos x="51" y="357"/>
                </a:cxn>
                <a:cxn ang="0">
                  <a:pos x="230" y="179"/>
                </a:cxn>
              </a:cxnLst>
              <a:rect l="0" t="0" r="r" b="b"/>
              <a:pathLst>
                <a:path w="230" h="357">
                  <a:moveTo>
                    <a:pt x="230" y="179"/>
                  </a:moveTo>
                  <a:lnTo>
                    <a:pt x="51" y="0"/>
                  </a:lnTo>
                  <a:lnTo>
                    <a:pt x="0" y="52"/>
                  </a:lnTo>
                  <a:lnTo>
                    <a:pt x="126" y="182"/>
                  </a:lnTo>
                  <a:lnTo>
                    <a:pt x="0" y="306"/>
                  </a:lnTo>
                  <a:lnTo>
                    <a:pt x="51" y="357"/>
                  </a:lnTo>
                  <a:lnTo>
                    <a:pt x="230" y="179"/>
                  </a:lnTo>
                  <a:close/>
                </a:path>
              </a:pathLst>
            </a:custGeom>
            <a:solidFill>
              <a:srgbClr val="EAC0C0"/>
            </a:soli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691C3FBD-6201-498A-821F-57F797252B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551" y="3824766"/>
            <a:ext cx="469199" cy="4691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573607" y="4341525"/>
            <a:ext cx="1093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Race-Specific Drug</a:t>
            </a:r>
          </a:p>
          <a:p>
            <a:r>
              <a:rPr lang="en-US" altLang="ko-KR" sz="1200" b="1" dirty="0"/>
              <a:t>(New or </a:t>
            </a:r>
          </a:p>
          <a:p>
            <a:r>
              <a:rPr lang="en-US" altLang="ko-KR" sz="1200" b="1" dirty="0"/>
              <a:t>Repositioning)</a:t>
            </a:r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83351" y="6069328"/>
            <a:ext cx="960310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향후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Race-Specific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특성 추출을 위해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Genome, NGS, Microbiome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등의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Race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중심 특성과 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Side Effect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빅데이터 연계 분석을 통한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Drug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중심 특성에 대한 연구를 수행할 예정</a:t>
            </a:r>
            <a:endParaRPr lang="en-US" altLang="ko-KR" sz="1400" b="1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7077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11583</TotalTime>
  <Words>1800</Words>
  <Application>Microsoft Office PowerPoint</Application>
  <PresentationFormat>A4 용지(210x297mm)</PresentationFormat>
  <Paragraphs>422</Paragraphs>
  <Slides>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Noto Sans KR</vt:lpstr>
      <vt:lpstr>굴림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목차</vt:lpstr>
      <vt:lpstr>1. 회사소개</vt:lpstr>
      <vt:lpstr>2-1.  창업자 소개</vt:lpstr>
      <vt:lpstr>2-2. 창업 배경</vt:lpstr>
      <vt:lpstr>2-2. 창업 목표</vt:lpstr>
      <vt:lpstr>3.  사업 아이템 소개 – Deep Learning Engine</vt:lpstr>
      <vt:lpstr>3.  사업 아이템 소개 – 적용 사례 1 </vt:lpstr>
      <vt:lpstr>3.  사업 아이템 소개 – 적용 사례 2</vt:lpstr>
      <vt:lpstr>3.  사업 아이템 소개 – 수익모델 </vt:lpstr>
      <vt:lpstr>3.  사업 아이템 소개 – 산업 현황 및 전망</vt:lpstr>
      <vt:lpstr>4.  사업운영 전략 – SWOT분석 및 활용계획</vt:lpstr>
      <vt:lpstr>4.  사업운영 전략 – 경쟁업체 분석</vt:lpstr>
      <vt:lpstr>4.  사업운영 전략 – 마케팅 및 매출계획</vt:lpstr>
      <vt:lpstr>4.  사업운영 전략 – 고용창출 계획</vt:lpstr>
      <vt:lpstr>5. 자금 계획</vt:lpstr>
      <vt:lpstr>6. 추정 손익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soulmix</dc:creator>
  <cp:lastModifiedBy>Haeyoon Park</cp:lastModifiedBy>
  <cp:revision>413</cp:revision>
  <dcterms:created xsi:type="dcterms:W3CDTF">2017-04-03T14:41:14Z</dcterms:created>
  <dcterms:modified xsi:type="dcterms:W3CDTF">2020-05-15T09:17:18Z</dcterms:modified>
</cp:coreProperties>
</file>